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6EE7C8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Very poor</c:v>
                  </c:pt>
                  <c:pt idx="1">
                    <c:v>Poor</c:v>
                  </c:pt>
                  <c:pt idx="2">
                    <c:v>Fair</c:v>
                  </c:pt>
                  <c:pt idx="3">
                    <c:v>Good</c:v>
                  </c:pt>
                  <c:pt idx="4">
                    <c:v>Very good</c:v>
                  </c:pt>
                  <c:pt idx="5">
                    <c:v>Excellent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4.1</c:v>
                </c:pt>
                <c:pt idx="1">
                  <c:v>9.3</c:v>
                </c:pt>
                <c:pt idx="2">
                  <c:v>28</c:v>
                </c:pt>
                <c:pt idx="3">
                  <c:v>33.6</c:v>
                </c:pt>
                <c:pt idx="4">
                  <c:v>21.3</c:v>
                </c:pt>
                <c:pt idx="5">
                  <c:v>3.7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1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7AA2FF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9AA1B1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AA2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EE7C8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51 ans et +</c:v>
                  </c:pt>
                  <c:pt idx="1">
                    <c:v>38-50 ans</c:v>
                  </c:pt>
                  <c:pt idx="2">
                    <c:v>37 ans et moins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44.9</c:v>
                </c:pt>
                <c:pt idx="1">
                  <c:v>62.8</c:v>
                </c:pt>
                <c:pt idx="2">
                  <c:v>68.2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200" u="none">
                  <a:solidFill>
                    <a:srgbClr val="9AA1B1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</c:scaling>
        <c:delete val="0"/>
        <c:axPos val="b"/>
        <c:majorGridlines>
          <c:spPr>
            <a:ln w="9525" cap="flat">
              <a:solidFill>
                <a:srgbClr val="262B3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262B36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AA1B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2151C"/>
        </a:solidFill>
        <a:ln>
          <a:noFill/>
        </a:ln>
        <a:effectLst/>
      </c:spPr>
    </c:plotArea>
    <c:plotVisOnly val="1"/>
    <c:dispBlanksAs val="span"/>
  </c:chart>
  <c:spPr>
    <a:solidFill>
      <a:srgbClr val="0B0D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822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EE7C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ANALYSIS &amp; INSIGHTS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28600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Étude </a:t>
            </a:r>
            <a:pPr indent="0" marL="0">
              <a:buNone/>
            </a:pPr>
            <a:r>
              <a:rPr lang="en-US" sz="46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sommeil</a:t>
            </a:r>
            <a:endParaRPr lang="en-US" sz="46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3246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AA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Australie — analyse descriptive</a:t>
            </a:r>
            <a:endParaRPr lang="en-US" sz="28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4114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ça marche — 10 tableaux clés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78440" y="914400"/>
            <a:ext cx="146304" cy="146304"/>
          </a:xfrm>
          <a:prstGeom prst="ellipse">
            <a:avLst/>
          </a:prstGeom>
          <a:solidFill>
            <a:srgbClr val="6EE7C8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et profil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6949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Enquête sur les habitudes et la qualité du sommeil en Australie. Objectif du brief : une analyse descriptive (tris à plat et quelques tris croisés), 10 tableaux.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589520" y="1645920"/>
            <a:ext cx="4023360" cy="1234440"/>
          </a:xfrm>
          <a:prstGeom prst="roundRect">
            <a:avLst>
              <a:gd name="adj" fmla="val 8889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818120" y="17373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271</a:t>
            </a:r>
            <a:endParaRPr lang="en-US" sz="4200" dirty="0"/>
          </a:p>
        </p:txBody>
      </p:sp>
      <p:sp>
        <p:nvSpPr>
          <p:cNvPr id="7" name="Text 5"/>
          <p:cNvSpPr txBox="1"/>
          <p:nvPr/>
        </p:nvSpPr>
        <p:spPr>
          <a:xfrm>
            <a:off x="7818120" y="239572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répondants — 55 variables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502920"/>
          </a:xfrm>
          <a:prstGeom prst="roundRect">
            <a:avLst>
              <a:gd name="adj" fmla="val 21818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" y="32004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Femmes</a:t>
            </a:r>
            <a:endParaRPr lang="en-US" sz="1350" dirty="0"/>
          </a:p>
        </p:txBody>
      </p:sp>
      <p:sp>
        <p:nvSpPr>
          <p:cNvPr id="10" name="Text 8"/>
          <p:cNvSpPr txBox="1"/>
          <p:nvPr/>
        </p:nvSpPr>
        <p:spPr>
          <a:xfrm>
            <a:off x="9628632" y="32004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55.4 %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794760"/>
            <a:ext cx="11091672" cy="502920"/>
          </a:xfrm>
          <a:prstGeom prst="roundRect">
            <a:avLst>
              <a:gd name="adj" fmla="val 21818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77240" y="37947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Hommes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9628632" y="37947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AA1B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44.6 %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000" dirty="0"/>
          </a:p>
        </p:txBody>
      </p:sp>
      <p:sp>
        <p:nvSpPr>
          <p:cNvPr id="15" name="Text 13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 du sommeil perçue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11091672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612648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13,4 % rapportent une qualité de sommeil poor/very poor.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Problèmes de sommeil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1005840"/>
          </a:xfrm>
          <a:prstGeom prst="roundRect">
            <a:avLst>
              <a:gd name="adj" fmla="val 10909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4884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39.4 %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3840480" y="201168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Difficulté à s'endormir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3200400"/>
            <a:ext cx="11091672" cy="1005840"/>
          </a:xfrm>
          <a:prstGeom prst="roundRect">
            <a:avLst>
              <a:gd name="adj" fmla="val 10909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3375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43.6 %</a:t>
            </a:r>
            <a:endParaRPr lang="en-US" sz="3200" dirty="0"/>
          </a:p>
        </p:txBody>
      </p:sp>
      <p:sp>
        <p:nvSpPr>
          <p:cNvPr id="9" name="Text 7"/>
          <p:cNvSpPr txBox="1"/>
          <p:nvPr/>
        </p:nvSpPr>
        <p:spPr>
          <a:xfrm>
            <a:off x="3840480" y="320040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Difficulté à rester endormi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4389120"/>
            <a:ext cx="11091672" cy="1005840"/>
          </a:xfrm>
          <a:prstGeom prst="roundRect">
            <a:avLst>
              <a:gd name="adj" fmla="val 10909"/>
            </a:avLst>
          </a:prstGeom>
          <a:solidFill>
            <a:srgbClr val="12151C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914400" y="452628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22.0 %</a:t>
            </a:r>
            <a:endParaRPr lang="en-US" sz="3200" dirty="0"/>
          </a:p>
        </p:txBody>
      </p:sp>
      <p:sp>
        <p:nvSpPr>
          <p:cNvPr id="12" name="Text 10"/>
          <p:cNvSpPr txBox="1"/>
          <p:nvPr/>
        </p:nvSpPr>
        <p:spPr>
          <a:xfrm>
            <a:off x="3840480" y="438912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Somnolence diurne excessive (Epworth ≥ 10)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 du sommeil selon l'âge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rapportant good/very good/excellent, par groupe d'âge.</a:t>
            </a:r>
            <a:endParaRPr lang="en-US" sz="12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2103120"/>
          <a:ext cx="11091672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 txBox="1"/>
          <p:nvPr/>
        </p:nvSpPr>
        <p:spPr>
          <a:xfrm>
            <a:off x="548640" y="60350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E7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qualité du sommeil déclarée se dégrade nettement avec l'âge.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5029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à garder en tête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7AA2F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914400" y="2148840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purement descriptive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2578608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Conforme à la demande du brief : tris à plat et tris croisés, sans test statistique de significativité. Les écarts observés (âge, sexe) sont descriptifs, pas confirmés statistiquement.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566160"/>
            <a:ext cx="11091672" cy="1463040"/>
          </a:xfrm>
          <a:prstGeom prst="roundRect">
            <a:avLst>
              <a:gd name="adj" fmla="val 7500"/>
            </a:avLst>
          </a:prstGeom>
          <a:solidFill>
            <a:srgbClr val="171B24"/>
          </a:solidFill>
          <a:ln w="12700">
            <a:solidFill>
              <a:srgbClr val="262B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914400" y="3794760"/>
            <a:ext cx="10360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Échantillon d'enquête, pas un échantillon clinique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206240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9AA1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271 répondants — les sous-groupes croisés (ex. femmes 51+ avec sommeil très mauvais) restent à petits effectifs et à interpréter avec prudence.</a:t>
            </a:r>
            <a:endParaRPr lang="en-US" sz="1250" dirty="0"/>
          </a:p>
        </p:txBody>
      </p:sp>
      <p:sp>
        <p:nvSpPr>
          <p:cNvPr id="10" name="Text 8"/>
          <p:cNvSpPr txBox="1"/>
          <p:nvPr/>
        </p:nvSpPr>
        <p:spPr>
          <a:xfrm>
            <a:off x="11274552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66D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jnz — data analysis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2026-08-29T12:15:55Z</dcterms:created>
  <dcterms:modified xsi:type="dcterms:W3CDTF">2026-08-29T12:15:55Z</dcterms:modified>
</cp:coreProperties>
</file>