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Silhouette</c:v>
                </c:pt>
              </c:strCache>
            </c:strRef>
          </c:tx>
          <c:spPr>
            <a:solidFill>
              <a:srgbClr val="6EE7C8"/>
            </a:solidFill>
            <a:effectLst/>
          </c:spPr>
          <c:invertIfNegative val="0"/>
          <c:dLbls>
            <c:numFmt formatCode="0.00" sourceLinked="0"/>
            <c:txPr>
              <a:bodyPr/>
              <a:lstStyle/>
              <a:p>
                <a:pPr>
                  <a:defRPr b="0" i="0" strike="noStrike" sz="1000" u="none">
                    <a:solidFill>
                      <a:srgbClr val="9AA1B1"/>
                    </a:solidFill>
                    <a:latin typeface="Arial"/>
                  </a:defRPr>
                </a:pPr>
              </a:p>
            </c:txPr>
            <c:showLegendKey val="0"/>
            <c:showVal val="1"/>
            <c:showCatName val="0"/>
            <c:showSerName val="0"/>
            <c:showPercent val="0"/>
            <c:showBubbleSize val="0"/>
            <c:showLeaderLines val="0"/>
          </c:dLbls>
          <c:cat>
            <c:multiLvlStrRef>
              <c:f>Sheet1!$A$2:$A$7</c:f>
              <c:multiLvlStrCache>
                <c:ptCount val="6"/>
                <c:lvl>
                  <c:pt idx="0">
                    <c:v>k=2</c:v>
                  </c:pt>
                  <c:pt idx="1">
                    <c:v>k=3</c:v>
                  </c:pt>
                  <c:pt idx="2">
                    <c:v>k=4</c:v>
                  </c:pt>
                  <c:pt idx="3">
                    <c:v>k=5</c:v>
                  </c:pt>
                  <c:pt idx="4">
                    <c:v>k=6</c:v>
                  </c:pt>
                  <c:pt idx="5">
                    <c:v>k=7</c:v>
                  </c:pt>
                </c:lvl>
              </c:multiLvlStrCache>
            </c:multiLvlStrRef>
          </c:cat>
          <c:val>
            <c:numRef>
              <c:f>Sheet1!$B$2:$B$7</c:f>
              <c:numCache>
                <c:formatCode>General</c:formatCode>
                <c:ptCount val="6"/>
                <c:pt idx="0">
                  <c:v>0.295</c:v>
                </c:pt>
                <c:pt idx="1">
                  <c:v>0.199</c:v>
                </c:pt>
                <c:pt idx="2">
                  <c:v>0.166</c:v>
                </c:pt>
                <c:pt idx="3">
                  <c:v>0.148</c:v>
                </c:pt>
                <c:pt idx="4">
                  <c:v>0.145</c:v>
                </c:pt>
                <c:pt idx="5">
                  <c:v>0.128</c:v>
                </c:pt>
              </c:numCache>
            </c:numRef>
          </c:val>
        </c:ser>
        <c:dLbls>
          <c:numFmt formatCode="0.00" sourceLinked="0"/>
          <c:txPr>
            <a:bodyPr/>
            <a:lstStyle/>
            <a:p>
              <a:pPr>
                <a:defRPr b="0" i="0" strike="noStrike" sz="1000" u="none">
                  <a:solidFill>
                    <a:srgbClr val="9AA1B1"/>
                  </a:solidFill>
                  <a:latin typeface="Arial"/>
                </a:defRPr>
              </a:pPr>
            </a:p>
          </c:txPr>
          <c:showLegendKey val="0"/>
          <c:showVal val="1"/>
          <c:showCatName val="0"/>
          <c:showSerName val="0"/>
          <c:showPercent val="0"/>
          <c:showBubbleSize val="0"/>
          <c:showLeaderLines val="0"/>
        </c:dLbls>
        <c:gapWidth val="3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262B36"/>
            </a:solidFill>
            <a:prstDash val="solid"/>
            <a:round/>
          </a:ln>
        </c:spPr>
        <c:txPr>
          <a:bodyPr/>
          <a:lstStyle/>
          <a:p>
            <a:pPr>
              <a:defRPr sz="1100" b="0" i="0" u="none" strike="noStrike">
                <a:solidFill>
                  <a:srgbClr val="9AA1B1"/>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9525" cap="flat">
              <a:solidFill>
                <a:srgbClr val="262B36"/>
              </a:solidFill>
              <a:prstDash val="solid"/>
              <a:round/>
            </a:ln>
          </c:spPr>
        </c:majorGridlines>
        <c:numFmt formatCode="General" sourceLinked="0"/>
        <c:majorTickMark val="out"/>
        <c:minorTickMark val="none"/>
        <c:tickLblPos val="nextTo"/>
        <c:spPr>
          <a:ln w="12700" cap="flat">
            <a:solidFill>
              <a:srgbClr val="262B36"/>
            </a:solidFill>
            <a:prstDash val="solid"/>
            <a:round/>
          </a:ln>
        </c:spPr>
        <c:txPr>
          <a:bodyPr/>
          <a:lstStyle/>
          <a:p>
            <a:pPr>
              <a:defRPr sz="1000" b="0" i="0" u="none" strike="noStrike">
                <a:solidFill>
                  <a:srgbClr val="9AA1B1"/>
                </a:solidFill>
                <a:latin typeface="Arial"/>
              </a:defRPr>
            </a:pPr>
            <a:endParaRPr lang="en-US"/>
          </a:p>
        </c:txPr>
        <c:crossAx val="2094734554"/>
        <c:crosses val="autoZero"/>
        <c:crossBetween val="between"/>
      </c:valAx>
      <c:spPr>
        <a:solidFill>
          <a:srgbClr val="12151C"/>
        </a:solidFill>
        <a:ln>
          <a:noFill/>
        </a:ln>
        <a:effectLst/>
      </c:spPr>
    </c:plotArea>
    <c:plotVisOnly val="1"/>
    <c:dispBlanksAs val="span"/>
  </c:chart>
  <c:spPr>
    <a:solidFill>
      <a:srgbClr val="0B0D12"/>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Vulnérable</c:v>
                </c:pt>
              </c:strCache>
            </c:strRef>
          </c:tx>
          <c:spPr>
            <a:solidFill>
              <a:srgbClr val="F2A65A"/>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Sheet1!$A$2:$A$9</c:f>
              <c:multiLvlStrCache>
                <c:ptCount val="8"/>
                <c:lvl>
                  <c:pt idx="0">
                    <c:v>Optimisme</c:v>
                  </c:pt>
                  <c:pt idx="1">
                    <c:v>Maîtrise perçue</c:v>
                  </c:pt>
                  <c:pt idx="2">
                    <c:v>Affect positif</c:v>
                  </c:pt>
                  <c:pt idx="3">
                    <c:v>Affect négatif (inversé)</c:v>
                  </c:pt>
                  <c:pt idx="4">
                    <c:v>Satisfaction de vie</c:v>
                  </c:pt>
                  <c:pt idx="5">
                    <c:v>Stress perçu (inversé)</c:v>
                  </c:pt>
                  <c:pt idx="6">
                    <c:v>Estime de soi</c:v>
                  </c:pt>
                  <c:pt idx="7">
                    <c:v>Contrôle perçu</c:v>
                  </c:pt>
                </c:lvl>
              </c:multiLvlStrCache>
            </c:multiLvlStrRef>
          </c:cat>
          <c:val>
            <c:numRef>
              <c:f>Sheet1!$B$2:$B$9</c:f>
              <c:numCache>
                <c:formatCode>General</c:formatCode>
                <c:ptCount val="8"/>
                <c:pt idx="0">
                  <c:v>46.1</c:v>
                </c:pt>
                <c:pt idx="1">
                  <c:v>46.9</c:v>
                </c:pt>
                <c:pt idx="2">
                  <c:v>40.4</c:v>
                </c:pt>
                <c:pt idx="3">
                  <c:v>40.3</c:v>
                </c:pt>
                <c:pt idx="4">
                  <c:v>37.1</c:v>
                </c:pt>
                <c:pt idx="5">
                  <c:v>34.6</c:v>
                </c:pt>
                <c:pt idx="6">
                  <c:v>38.3</c:v>
                </c:pt>
                <c:pt idx="7">
                  <c:v>39.7</c:v>
                </c:pt>
              </c:numCache>
            </c:numRef>
          </c:val>
        </c:ser>
        <c:ser>
          <c:idx val="1"/>
          <c:order val="1"/>
          <c:tx>
            <c:strRef>
              <c:f>Sheet1!$C$1</c:f>
              <c:strCache>
                <c:ptCount val="1"/>
                <c:pt idx="0">
                  <c:v>Équilibré</c:v>
                </c:pt>
              </c:strCache>
            </c:strRef>
          </c:tx>
          <c:spPr>
            <a:solidFill>
              <a:srgbClr val="7AA2FF"/>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Sheet1!$A$2:$A$9</c:f>
              <c:multiLvlStrCache>
                <c:ptCount val="8"/>
                <c:lvl>
                  <c:pt idx="0">
                    <c:v>Optimisme</c:v>
                  </c:pt>
                  <c:pt idx="1">
                    <c:v>Maîtrise perçue</c:v>
                  </c:pt>
                  <c:pt idx="2">
                    <c:v>Affect positif</c:v>
                  </c:pt>
                  <c:pt idx="3">
                    <c:v>Affect négatif (inversé)</c:v>
                  </c:pt>
                  <c:pt idx="4">
                    <c:v>Satisfaction de vie</c:v>
                  </c:pt>
                  <c:pt idx="5">
                    <c:v>Stress perçu (inversé)</c:v>
                  </c:pt>
                  <c:pt idx="6">
                    <c:v>Estime de soi</c:v>
                  </c:pt>
                  <c:pt idx="7">
                    <c:v>Contrôle perçu</c:v>
                  </c:pt>
                </c:lvl>
              </c:multiLvlStrCache>
            </c:multiLvlStrRef>
          </c:cat>
          <c:val>
            <c:numRef>
              <c:f>Sheet1!$C$2:$C$9</c:f>
              <c:numCache>
                <c:formatCode>General</c:formatCode>
                <c:ptCount val="8"/>
                <c:pt idx="0">
                  <c:v>62.4</c:v>
                </c:pt>
                <c:pt idx="1">
                  <c:v>64.4</c:v>
                </c:pt>
                <c:pt idx="2">
                  <c:v>58.2</c:v>
                </c:pt>
                <c:pt idx="3">
                  <c:v>65.8</c:v>
                </c:pt>
                <c:pt idx="4">
                  <c:v>53.2</c:v>
                </c:pt>
                <c:pt idx="5">
                  <c:v>54.1</c:v>
                </c:pt>
                <c:pt idx="6">
                  <c:v>70</c:v>
                </c:pt>
                <c:pt idx="7">
                  <c:v>57.5</c:v>
                </c:pt>
              </c:numCache>
            </c:numRef>
          </c:val>
        </c:ser>
        <c:ser>
          <c:idx val="2"/>
          <c:order val="2"/>
          <c:tx>
            <c:strRef>
              <c:f>Sheet1!$D$1</c:f>
              <c:strCache>
                <c:ptCount val="1"/>
                <c:pt idx="0">
                  <c:v>Épanoui</c:v>
                </c:pt>
              </c:strCache>
            </c:strRef>
          </c:tx>
          <c:spPr>
            <a:solidFill>
              <a:srgbClr val="6EE7C8"/>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Sheet1!$A$2:$A$9</c:f>
              <c:multiLvlStrCache>
                <c:ptCount val="8"/>
                <c:lvl>
                  <c:pt idx="0">
                    <c:v>Optimisme</c:v>
                  </c:pt>
                  <c:pt idx="1">
                    <c:v>Maîtrise perçue</c:v>
                  </c:pt>
                  <c:pt idx="2">
                    <c:v>Affect positif</c:v>
                  </c:pt>
                  <c:pt idx="3">
                    <c:v>Affect négatif (inversé)</c:v>
                  </c:pt>
                  <c:pt idx="4">
                    <c:v>Satisfaction de vie</c:v>
                  </c:pt>
                  <c:pt idx="5">
                    <c:v>Stress perçu (inversé)</c:v>
                  </c:pt>
                  <c:pt idx="6">
                    <c:v>Estime de soi</c:v>
                  </c:pt>
                  <c:pt idx="7">
                    <c:v>Contrôle perçu</c:v>
                  </c:pt>
                </c:lvl>
              </c:multiLvlStrCache>
            </c:multiLvlStrRef>
          </c:cat>
          <c:val>
            <c:numRef>
              <c:f>Sheet1!$D$2:$D$9</c:f>
              <c:numCache>
                <c:formatCode>General</c:formatCode>
                <c:ptCount val="8"/>
                <c:pt idx="0">
                  <c:v>79</c:v>
                </c:pt>
                <c:pt idx="1">
                  <c:v>84.5</c:v>
                </c:pt>
                <c:pt idx="2">
                  <c:v>70.9</c:v>
                </c:pt>
                <c:pt idx="3">
                  <c:v>82.7</c:v>
                </c:pt>
                <c:pt idx="4">
                  <c:v>73.5</c:v>
                </c:pt>
                <c:pt idx="5">
                  <c:v>70.1</c:v>
                </c:pt>
                <c:pt idx="6">
                  <c:v>87.7</c:v>
                </c:pt>
                <c:pt idx="7">
                  <c:v>71.7</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25"/>
        <c:overlap val="-5"/>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262B36"/>
            </a:solidFill>
            <a:prstDash val="solid"/>
            <a:round/>
          </a:ln>
        </c:spPr>
        <c:txPr>
          <a:bodyPr/>
          <a:lstStyle/>
          <a:p>
            <a:pPr>
              <a:defRPr sz="1100" b="0" i="0" u="none" strike="noStrike">
                <a:solidFill>
                  <a:srgbClr val="9AA1B1"/>
                </a:solidFill>
                <a:latin typeface="Arial"/>
              </a:defRPr>
            </a:pPr>
            <a:endParaRPr lang="en-US"/>
          </a:p>
        </c:txPr>
        <c:crossAx val="2094734552"/>
        <c:crosses val="autoZero"/>
        <c:auto val="1"/>
        <c:lblAlgn val="ctr"/>
        <c:noMultiLvlLbl val="1"/>
      </c:catAx>
      <c:valAx>
        <c:axId val="2094734552"/>
        <c:scaling>
          <c:orientation val="minMax"/>
          <c:max val="100"/>
          <c:min val="0"/>
        </c:scaling>
        <c:delete val="0"/>
        <c:axPos val="b"/>
        <c:majorGridlines>
          <c:spPr>
            <a:ln w="9525" cap="flat">
              <a:solidFill>
                <a:srgbClr val="262B36"/>
              </a:solidFill>
              <a:prstDash val="solid"/>
              <a:round/>
            </a:ln>
          </c:spPr>
        </c:majorGridlines>
        <c:numFmt formatCode="General" sourceLinked="0"/>
        <c:majorTickMark val="out"/>
        <c:minorTickMark val="none"/>
        <c:tickLblPos val="low"/>
        <c:spPr>
          <a:ln w="12700" cap="flat">
            <a:solidFill>
              <a:srgbClr val="262B36"/>
            </a:solidFill>
            <a:prstDash val="solid"/>
            <a:round/>
          </a:ln>
        </c:spPr>
        <c:txPr>
          <a:bodyPr/>
          <a:lstStyle/>
          <a:p>
            <a:pPr>
              <a:defRPr sz="1000" b="0" i="0" u="none" strike="noStrike">
                <a:solidFill>
                  <a:srgbClr val="9AA1B1"/>
                </a:solidFill>
                <a:latin typeface="Arial"/>
              </a:defRPr>
            </a:pPr>
            <a:endParaRPr lang="en-US"/>
          </a:p>
        </c:txPr>
        <c:crossAx val="2094734554"/>
        <c:crosses val="autoZero"/>
        <c:crossBetween val="between"/>
      </c:valAx>
      <c:spPr>
        <a:solidFill>
          <a:srgbClr val="12151C"/>
        </a:solidFill>
        <a:ln>
          <a:noFill/>
        </a:ln>
        <a:effectLst/>
      </c:spPr>
    </c:plotArea>
    <c:legend>
      <c:legendPos val="t"/>
      <c:overlay val="0"/>
      <c:txPr>
        <a:bodyPr/>
        <a:lstStyle/>
        <a:p>
          <a:pPr>
            <a:defRPr sz="1100">
              <a:solidFill>
                <a:srgbClr val="9AA1B1"/>
              </a:solidFill>
            </a:defRPr>
          </a:pPr>
          <a:endParaRPr lang="en-US"/>
        </a:p>
      </c:txPr>
    </c:legend>
    <c:plotVisOnly val="1"/>
    <c:dispBlanksAs val="span"/>
  </c:chart>
  <c:spPr>
    <a:solidFill>
      <a:srgbClr val="0B0D12"/>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822960"/>
            <a:ext cx="5486400" cy="320040"/>
          </a:xfrm>
          <a:prstGeom prst="rect">
            <a:avLst/>
          </a:prstGeom>
          <a:noFill/>
          <a:ln/>
        </p:spPr>
        <p:txBody>
          <a:bodyPr wrap="square" lIns="0" tIns="0" rIns="0" bIns="0" rtlCol="0" anchor="ctr"/>
          <a:lstStyle/>
          <a:p>
            <a:pPr indent="0" marL="0">
              <a:buNone/>
            </a:pPr>
            <a:r>
              <a:rPr lang="en-US" sz="1100" spc="200" kern="0" dirty="0">
                <a:solidFill>
                  <a:srgbClr val="6EE7C8"/>
                </a:solidFill>
                <a:latin typeface="Courier New" pitchFamily="34" charset="0"/>
                <a:ea typeface="Courier New" pitchFamily="34" charset="-122"/>
                <a:cs typeface="Courier New" pitchFamily="34" charset="-120"/>
              </a:rPr>
              <a:t>DATA ANALYSIS &amp; INSIGHTS</a:t>
            </a:r>
            <a:endParaRPr lang="en-US" sz="1100" dirty="0"/>
          </a:p>
        </p:txBody>
      </p:sp>
      <p:sp>
        <p:nvSpPr>
          <p:cNvPr id="3" name="Text 1"/>
          <p:cNvSpPr txBox="1"/>
          <p:nvPr/>
        </p:nvSpPr>
        <p:spPr>
          <a:xfrm>
            <a:off x="548640" y="2286000"/>
            <a:ext cx="10515600" cy="1463040"/>
          </a:xfrm>
          <a:prstGeom prst="rect">
            <a:avLst/>
          </a:prstGeom>
          <a:noFill/>
          <a:ln/>
        </p:spPr>
        <p:txBody>
          <a:bodyPr wrap="square" lIns="0" tIns="0" rIns="0" bIns="0" rtlCol="0" anchor="ctr"/>
          <a:lstStyle/>
          <a:p>
            <a:pPr indent="0" marL="0">
              <a:buNone/>
            </a:pPr>
            <a:r>
              <a:rPr lang="en-US" sz="4600" b="1" dirty="0">
                <a:solidFill>
                  <a:srgbClr val="E8EAF0"/>
                </a:solidFill>
                <a:latin typeface="Calibri" pitchFamily="34" charset="0"/>
                <a:ea typeface="Calibri" pitchFamily="34" charset="-122"/>
                <a:cs typeface="Calibri" pitchFamily="34" charset="-120"/>
              </a:rPr>
              <a:t>Segmentation </a:t>
            </a:r>
            <a:pPr indent="0" marL="0">
              <a:buNone/>
            </a:pPr>
            <a:r>
              <a:rPr lang="en-US" sz="4600" b="1" dirty="0">
                <a:solidFill>
                  <a:srgbClr val="6EE7C8"/>
                </a:solidFill>
                <a:latin typeface="Calibri" pitchFamily="34" charset="0"/>
                <a:ea typeface="Calibri" pitchFamily="34" charset="-122"/>
                <a:cs typeface="Calibri" pitchFamily="34" charset="-120"/>
              </a:rPr>
              <a:t>Bien-être</a:t>
            </a:r>
            <a:endParaRPr lang="en-US" sz="4600" dirty="0"/>
          </a:p>
        </p:txBody>
      </p:sp>
      <p:sp>
        <p:nvSpPr>
          <p:cNvPr id="4" name="Text 2"/>
          <p:cNvSpPr txBox="1"/>
          <p:nvPr/>
        </p:nvSpPr>
        <p:spPr>
          <a:xfrm>
            <a:off x="548640" y="3246120"/>
            <a:ext cx="10515600" cy="822960"/>
          </a:xfrm>
          <a:prstGeom prst="rect">
            <a:avLst/>
          </a:prstGeom>
          <a:noFill/>
          <a:ln/>
        </p:spPr>
        <p:txBody>
          <a:bodyPr wrap="square" lIns="0" tIns="0" rIns="0" bIns="0" rtlCol="0" anchor="ctr"/>
          <a:lstStyle/>
          <a:p>
            <a:pPr indent="0" marL="0">
              <a:buNone/>
            </a:pPr>
            <a:r>
              <a:rPr lang="en-US" sz="3000" b="1" dirty="0">
                <a:solidFill>
                  <a:srgbClr val="7AA2FF"/>
                </a:solidFill>
                <a:latin typeface="Calibri" pitchFamily="34" charset="0"/>
                <a:ea typeface="Calibri" pitchFamily="34" charset="-122"/>
                <a:cs typeface="Calibri" pitchFamily="34" charset="-120"/>
              </a:rPr>
              <a:t>Melbourne, Australie</a:t>
            </a:r>
            <a:endParaRPr lang="en-US" sz="3000" dirty="0"/>
          </a:p>
        </p:txBody>
      </p:sp>
      <p:sp>
        <p:nvSpPr>
          <p:cNvPr id="5" name="Text 3"/>
          <p:cNvSpPr txBox="1"/>
          <p:nvPr/>
        </p:nvSpPr>
        <p:spPr>
          <a:xfrm>
            <a:off x="548640" y="4160520"/>
            <a:ext cx="8229600" cy="457200"/>
          </a:xfrm>
          <a:prstGeom prst="rect">
            <a:avLst/>
          </a:prstGeom>
          <a:noFill/>
          <a:ln/>
        </p:spPr>
        <p:txBody>
          <a:bodyPr wrap="square" lIns="0" tIns="0" rIns="0" bIns="0" rtlCol="0" anchor="ctr"/>
          <a:lstStyle/>
          <a:p>
            <a:pPr indent="0" marL="0">
              <a:buNone/>
            </a:pPr>
            <a:r>
              <a:rPr lang="en-US" sz="1600" dirty="0">
                <a:solidFill>
                  <a:srgbClr val="9AA1B1"/>
                </a:solidFill>
                <a:latin typeface="Calibri" pitchFamily="34" charset="0"/>
                <a:ea typeface="Calibri" pitchFamily="34" charset="-122"/>
                <a:cs typeface="Calibri" pitchFamily="34" charset="-120"/>
              </a:rPr>
              <a:t>Comment ça marche — méthode &amp; résultats</a:t>
            </a:r>
            <a:endParaRPr lang="en-US" sz="1600" dirty="0"/>
          </a:p>
        </p:txBody>
      </p:sp>
      <p:sp>
        <p:nvSpPr>
          <p:cNvPr id="6" name="Shape 4"/>
          <p:cNvSpPr/>
          <p:nvPr/>
        </p:nvSpPr>
        <p:spPr>
          <a:xfrm>
            <a:off x="10378440" y="914400"/>
            <a:ext cx="146304" cy="146304"/>
          </a:xfrm>
          <a:prstGeom prst="ellipse">
            <a:avLst/>
          </a:prstGeom>
          <a:solidFill>
            <a:srgbClr val="6EE7C8"/>
          </a:solidFill>
          <a:ln/>
        </p:spPr>
      </p:sp>
      <p:sp>
        <p:nvSpPr>
          <p:cNvPr id="7" name="Text 5"/>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01</a:t>
            </a:r>
            <a:endParaRPr lang="en-US" sz="1000" dirty="0"/>
          </a:p>
        </p:txBody>
      </p:sp>
      <p:sp>
        <p:nvSpPr>
          <p:cNvPr id="8" name="Text 6"/>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502920"/>
            <a:ext cx="1097280" cy="457200"/>
          </a:xfrm>
          <a:prstGeom prst="rect">
            <a:avLst/>
          </a:prstGeom>
          <a:noFill/>
          <a:ln/>
        </p:spPr>
        <p:txBody>
          <a:bodyPr wrap="square" lIns="0" tIns="0" rIns="0" bIns="0" rtlCol="0" anchor="ctr"/>
          <a:lstStyle/>
          <a:p>
            <a:pPr indent="0" marL="0">
              <a:buNone/>
            </a:pPr>
            <a:r>
              <a:rPr lang="en-US" sz="1300" dirty="0">
                <a:solidFill>
                  <a:srgbClr val="666D80"/>
                </a:solidFill>
                <a:latin typeface="Courier New" pitchFamily="34" charset="0"/>
                <a:ea typeface="Courier New" pitchFamily="34" charset="-122"/>
                <a:cs typeface="Courier New" pitchFamily="34" charset="-120"/>
              </a:rPr>
              <a:t>01</a:t>
            </a:r>
            <a:endParaRPr lang="en-US" sz="1300" dirty="0"/>
          </a:p>
        </p:txBody>
      </p:sp>
      <p:sp>
        <p:nvSpPr>
          <p:cNvPr id="3" name="Text 1"/>
          <p:cNvSpPr txBox="1"/>
          <p:nvPr/>
        </p:nvSpPr>
        <p:spPr>
          <a:xfrm>
            <a:off x="548640" y="822960"/>
            <a:ext cx="11091672" cy="731520"/>
          </a:xfrm>
          <a:prstGeom prst="rect">
            <a:avLst/>
          </a:prstGeom>
          <a:noFill/>
          <a:ln/>
        </p:spPr>
        <p:txBody>
          <a:bodyPr wrap="square" lIns="0" tIns="0" rIns="0" bIns="0" rtlCol="0" anchor="ctr"/>
          <a:lstStyle/>
          <a:p>
            <a:pPr indent="0" marL="0">
              <a:buNone/>
            </a:pPr>
            <a:r>
              <a:rPr lang="en-US" sz="3000" b="1" dirty="0">
                <a:solidFill>
                  <a:srgbClr val="E8EAF0"/>
                </a:solidFill>
                <a:latin typeface="Calibri" pitchFamily="34" charset="0"/>
                <a:ea typeface="Calibri" pitchFamily="34" charset="-122"/>
                <a:cs typeface="Calibri" pitchFamily="34" charset="-120"/>
              </a:rPr>
              <a:t>Contexte</a:t>
            </a:r>
            <a:endParaRPr lang="en-US" sz="3000" dirty="0"/>
          </a:p>
        </p:txBody>
      </p:sp>
      <p:sp>
        <p:nvSpPr>
          <p:cNvPr id="4" name="Text 2"/>
          <p:cNvSpPr txBox="1"/>
          <p:nvPr/>
        </p:nvSpPr>
        <p:spPr>
          <a:xfrm>
            <a:off x="548640" y="1737360"/>
            <a:ext cx="6949440" cy="1188720"/>
          </a:xfrm>
          <a:prstGeom prst="rect">
            <a:avLst/>
          </a:prstGeom>
          <a:noFill/>
          <a:ln/>
        </p:spPr>
        <p:txBody>
          <a:bodyPr wrap="square" lIns="0" tIns="0" rIns="0" bIns="0" rtlCol="0" anchor="t"/>
          <a:lstStyle/>
          <a:p>
            <a:pPr indent="0" marL="0">
              <a:buNone/>
            </a:pPr>
            <a:r>
              <a:rPr lang="en-US" sz="1500" dirty="0">
                <a:solidFill>
                  <a:srgbClr val="9AA1B1"/>
                </a:solidFill>
                <a:latin typeface="Calibri" pitchFamily="34" charset="0"/>
                <a:ea typeface="Calibri" pitchFamily="34" charset="-122"/>
                <a:cs typeface="Calibri" pitchFamily="34" charset="-120"/>
              </a:rPr>
              <a:t>Enquête menée auprès de 439 répondants à Melbourne, Australie. Huit échelles de bien-être psychologique ont été mesurées, avec un score total déjà calculé pour chacune.</a:t>
            </a:r>
            <a:endParaRPr lang="en-US" sz="1500" dirty="0"/>
          </a:p>
        </p:txBody>
      </p:sp>
      <p:sp>
        <p:nvSpPr>
          <p:cNvPr id="5" name="Shape 3"/>
          <p:cNvSpPr/>
          <p:nvPr/>
        </p:nvSpPr>
        <p:spPr>
          <a:xfrm>
            <a:off x="548640" y="3017520"/>
            <a:ext cx="5212080" cy="566928"/>
          </a:xfrm>
          <a:prstGeom prst="roundRect">
            <a:avLst>
              <a:gd name="adj" fmla="val 19355"/>
            </a:avLst>
          </a:prstGeom>
          <a:solidFill>
            <a:srgbClr val="12151C"/>
          </a:solidFill>
          <a:ln w="12700">
            <a:solidFill>
              <a:srgbClr val="262B36"/>
            </a:solidFill>
            <a:prstDash val="solid"/>
          </a:ln>
        </p:spPr>
      </p:sp>
      <p:sp>
        <p:nvSpPr>
          <p:cNvPr id="6" name="Shape 4"/>
          <p:cNvSpPr/>
          <p:nvPr/>
        </p:nvSpPr>
        <p:spPr>
          <a:xfrm>
            <a:off x="713232" y="3236976"/>
            <a:ext cx="128016" cy="128016"/>
          </a:xfrm>
          <a:prstGeom prst="ellipse">
            <a:avLst/>
          </a:prstGeom>
          <a:solidFill>
            <a:srgbClr val="6EE7C8"/>
          </a:solidFill>
          <a:ln/>
        </p:spPr>
      </p:sp>
      <p:sp>
        <p:nvSpPr>
          <p:cNvPr id="7" name="Text 5"/>
          <p:cNvSpPr txBox="1"/>
          <p:nvPr/>
        </p:nvSpPr>
        <p:spPr>
          <a:xfrm>
            <a:off x="1005840" y="3017520"/>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Optimisme</a:t>
            </a:r>
            <a:endParaRPr lang="en-US" sz="1350" dirty="0"/>
          </a:p>
        </p:txBody>
      </p:sp>
      <p:sp>
        <p:nvSpPr>
          <p:cNvPr id="8" name="Shape 6"/>
          <p:cNvSpPr/>
          <p:nvPr/>
        </p:nvSpPr>
        <p:spPr>
          <a:xfrm>
            <a:off x="6035040" y="3017520"/>
            <a:ext cx="5212080" cy="566928"/>
          </a:xfrm>
          <a:prstGeom prst="roundRect">
            <a:avLst>
              <a:gd name="adj" fmla="val 19355"/>
            </a:avLst>
          </a:prstGeom>
          <a:solidFill>
            <a:srgbClr val="12151C"/>
          </a:solidFill>
          <a:ln w="12700">
            <a:solidFill>
              <a:srgbClr val="262B36"/>
            </a:solidFill>
            <a:prstDash val="solid"/>
          </a:ln>
        </p:spPr>
      </p:sp>
      <p:sp>
        <p:nvSpPr>
          <p:cNvPr id="9" name="Shape 7"/>
          <p:cNvSpPr/>
          <p:nvPr/>
        </p:nvSpPr>
        <p:spPr>
          <a:xfrm>
            <a:off x="6199632" y="3236976"/>
            <a:ext cx="128016" cy="128016"/>
          </a:xfrm>
          <a:prstGeom prst="ellipse">
            <a:avLst/>
          </a:prstGeom>
          <a:solidFill>
            <a:srgbClr val="6EE7C8"/>
          </a:solidFill>
          <a:ln/>
        </p:spPr>
      </p:sp>
      <p:sp>
        <p:nvSpPr>
          <p:cNvPr id="10" name="Text 8"/>
          <p:cNvSpPr txBox="1"/>
          <p:nvPr/>
        </p:nvSpPr>
        <p:spPr>
          <a:xfrm>
            <a:off x="6492240" y="3017520"/>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Maîtrise perçue</a:t>
            </a:r>
            <a:endParaRPr lang="en-US" sz="1350" dirty="0"/>
          </a:p>
        </p:txBody>
      </p:sp>
      <p:sp>
        <p:nvSpPr>
          <p:cNvPr id="11" name="Shape 9"/>
          <p:cNvSpPr/>
          <p:nvPr/>
        </p:nvSpPr>
        <p:spPr>
          <a:xfrm>
            <a:off x="548640" y="3767328"/>
            <a:ext cx="5212080" cy="566928"/>
          </a:xfrm>
          <a:prstGeom prst="roundRect">
            <a:avLst>
              <a:gd name="adj" fmla="val 19355"/>
            </a:avLst>
          </a:prstGeom>
          <a:solidFill>
            <a:srgbClr val="12151C"/>
          </a:solidFill>
          <a:ln w="12700">
            <a:solidFill>
              <a:srgbClr val="262B36"/>
            </a:solidFill>
            <a:prstDash val="solid"/>
          </a:ln>
        </p:spPr>
      </p:sp>
      <p:sp>
        <p:nvSpPr>
          <p:cNvPr id="12" name="Shape 10"/>
          <p:cNvSpPr/>
          <p:nvPr/>
        </p:nvSpPr>
        <p:spPr>
          <a:xfrm>
            <a:off x="713232" y="3986784"/>
            <a:ext cx="128016" cy="128016"/>
          </a:xfrm>
          <a:prstGeom prst="ellipse">
            <a:avLst/>
          </a:prstGeom>
          <a:solidFill>
            <a:srgbClr val="6EE7C8"/>
          </a:solidFill>
          <a:ln/>
        </p:spPr>
      </p:sp>
      <p:sp>
        <p:nvSpPr>
          <p:cNvPr id="13" name="Text 11"/>
          <p:cNvSpPr txBox="1"/>
          <p:nvPr/>
        </p:nvSpPr>
        <p:spPr>
          <a:xfrm>
            <a:off x="1005840" y="3767328"/>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Affect positif</a:t>
            </a:r>
            <a:endParaRPr lang="en-US" sz="1350" dirty="0"/>
          </a:p>
        </p:txBody>
      </p:sp>
      <p:sp>
        <p:nvSpPr>
          <p:cNvPr id="14" name="Shape 12"/>
          <p:cNvSpPr/>
          <p:nvPr/>
        </p:nvSpPr>
        <p:spPr>
          <a:xfrm>
            <a:off x="6035040" y="3767328"/>
            <a:ext cx="5212080" cy="566928"/>
          </a:xfrm>
          <a:prstGeom prst="roundRect">
            <a:avLst>
              <a:gd name="adj" fmla="val 19355"/>
            </a:avLst>
          </a:prstGeom>
          <a:solidFill>
            <a:srgbClr val="12151C"/>
          </a:solidFill>
          <a:ln w="12700">
            <a:solidFill>
              <a:srgbClr val="262B36"/>
            </a:solidFill>
            <a:prstDash val="solid"/>
          </a:ln>
        </p:spPr>
      </p:sp>
      <p:sp>
        <p:nvSpPr>
          <p:cNvPr id="15" name="Shape 13"/>
          <p:cNvSpPr/>
          <p:nvPr/>
        </p:nvSpPr>
        <p:spPr>
          <a:xfrm>
            <a:off x="6199632" y="3986784"/>
            <a:ext cx="128016" cy="128016"/>
          </a:xfrm>
          <a:prstGeom prst="ellipse">
            <a:avLst/>
          </a:prstGeom>
          <a:solidFill>
            <a:srgbClr val="6EE7C8"/>
          </a:solidFill>
          <a:ln/>
        </p:spPr>
      </p:sp>
      <p:sp>
        <p:nvSpPr>
          <p:cNvPr id="16" name="Text 14"/>
          <p:cNvSpPr txBox="1"/>
          <p:nvPr/>
        </p:nvSpPr>
        <p:spPr>
          <a:xfrm>
            <a:off x="6492240" y="3767328"/>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Affect négatif</a:t>
            </a:r>
            <a:endParaRPr lang="en-US" sz="1350" dirty="0"/>
          </a:p>
        </p:txBody>
      </p:sp>
      <p:sp>
        <p:nvSpPr>
          <p:cNvPr id="17" name="Shape 15"/>
          <p:cNvSpPr/>
          <p:nvPr/>
        </p:nvSpPr>
        <p:spPr>
          <a:xfrm>
            <a:off x="548640" y="4517136"/>
            <a:ext cx="5212080" cy="566928"/>
          </a:xfrm>
          <a:prstGeom prst="roundRect">
            <a:avLst>
              <a:gd name="adj" fmla="val 19355"/>
            </a:avLst>
          </a:prstGeom>
          <a:solidFill>
            <a:srgbClr val="12151C"/>
          </a:solidFill>
          <a:ln w="12700">
            <a:solidFill>
              <a:srgbClr val="262B36"/>
            </a:solidFill>
            <a:prstDash val="solid"/>
          </a:ln>
        </p:spPr>
      </p:sp>
      <p:sp>
        <p:nvSpPr>
          <p:cNvPr id="18" name="Shape 16"/>
          <p:cNvSpPr/>
          <p:nvPr/>
        </p:nvSpPr>
        <p:spPr>
          <a:xfrm>
            <a:off x="713232" y="4736592"/>
            <a:ext cx="128016" cy="128016"/>
          </a:xfrm>
          <a:prstGeom prst="ellipse">
            <a:avLst/>
          </a:prstGeom>
          <a:solidFill>
            <a:srgbClr val="6EE7C8"/>
          </a:solidFill>
          <a:ln/>
        </p:spPr>
      </p:sp>
      <p:sp>
        <p:nvSpPr>
          <p:cNvPr id="19" name="Text 17"/>
          <p:cNvSpPr txBox="1"/>
          <p:nvPr/>
        </p:nvSpPr>
        <p:spPr>
          <a:xfrm>
            <a:off x="1005840" y="4517136"/>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Satisfaction de vie</a:t>
            </a:r>
            <a:endParaRPr lang="en-US" sz="1350" dirty="0"/>
          </a:p>
        </p:txBody>
      </p:sp>
      <p:sp>
        <p:nvSpPr>
          <p:cNvPr id="20" name="Shape 18"/>
          <p:cNvSpPr/>
          <p:nvPr/>
        </p:nvSpPr>
        <p:spPr>
          <a:xfrm>
            <a:off x="6035040" y="4517136"/>
            <a:ext cx="5212080" cy="566928"/>
          </a:xfrm>
          <a:prstGeom prst="roundRect">
            <a:avLst>
              <a:gd name="adj" fmla="val 19355"/>
            </a:avLst>
          </a:prstGeom>
          <a:solidFill>
            <a:srgbClr val="12151C"/>
          </a:solidFill>
          <a:ln w="12700">
            <a:solidFill>
              <a:srgbClr val="262B36"/>
            </a:solidFill>
            <a:prstDash val="solid"/>
          </a:ln>
        </p:spPr>
      </p:sp>
      <p:sp>
        <p:nvSpPr>
          <p:cNvPr id="21" name="Shape 19"/>
          <p:cNvSpPr/>
          <p:nvPr/>
        </p:nvSpPr>
        <p:spPr>
          <a:xfrm>
            <a:off x="6199632" y="4736592"/>
            <a:ext cx="128016" cy="128016"/>
          </a:xfrm>
          <a:prstGeom prst="ellipse">
            <a:avLst/>
          </a:prstGeom>
          <a:solidFill>
            <a:srgbClr val="6EE7C8"/>
          </a:solidFill>
          <a:ln/>
        </p:spPr>
      </p:sp>
      <p:sp>
        <p:nvSpPr>
          <p:cNvPr id="22" name="Text 20"/>
          <p:cNvSpPr txBox="1"/>
          <p:nvPr/>
        </p:nvSpPr>
        <p:spPr>
          <a:xfrm>
            <a:off x="6492240" y="4517136"/>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Stress perçu</a:t>
            </a:r>
            <a:endParaRPr lang="en-US" sz="1350" dirty="0"/>
          </a:p>
        </p:txBody>
      </p:sp>
      <p:sp>
        <p:nvSpPr>
          <p:cNvPr id="23" name="Shape 21"/>
          <p:cNvSpPr/>
          <p:nvPr/>
        </p:nvSpPr>
        <p:spPr>
          <a:xfrm>
            <a:off x="548640" y="5266944"/>
            <a:ext cx="5212080" cy="566928"/>
          </a:xfrm>
          <a:prstGeom prst="roundRect">
            <a:avLst>
              <a:gd name="adj" fmla="val 19355"/>
            </a:avLst>
          </a:prstGeom>
          <a:solidFill>
            <a:srgbClr val="12151C"/>
          </a:solidFill>
          <a:ln w="12700">
            <a:solidFill>
              <a:srgbClr val="262B36"/>
            </a:solidFill>
            <a:prstDash val="solid"/>
          </a:ln>
        </p:spPr>
      </p:sp>
      <p:sp>
        <p:nvSpPr>
          <p:cNvPr id="24" name="Shape 22"/>
          <p:cNvSpPr/>
          <p:nvPr/>
        </p:nvSpPr>
        <p:spPr>
          <a:xfrm>
            <a:off x="713232" y="5486400"/>
            <a:ext cx="128016" cy="128016"/>
          </a:xfrm>
          <a:prstGeom prst="ellipse">
            <a:avLst/>
          </a:prstGeom>
          <a:solidFill>
            <a:srgbClr val="6EE7C8"/>
          </a:solidFill>
          <a:ln/>
        </p:spPr>
      </p:sp>
      <p:sp>
        <p:nvSpPr>
          <p:cNvPr id="25" name="Text 23"/>
          <p:cNvSpPr txBox="1"/>
          <p:nvPr/>
        </p:nvSpPr>
        <p:spPr>
          <a:xfrm>
            <a:off x="1005840" y="5266944"/>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Estime de soi</a:t>
            </a:r>
            <a:endParaRPr lang="en-US" sz="1350" dirty="0"/>
          </a:p>
        </p:txBody>
      </p:sp>
      <p:sp>
        <p:nvSpPr>
          <p:cNvPr id="26" name="Shape 24"/>
          <p:cNvSpPr/>
          <p:nvPr/>
        </p:nvSpPr>
        <p:spPr>
          <a:xfrm>
            <a:off x="6035040" y="5266944"/>
            <a:ext cx="5212080" cy="566928"/>
          </a:xfrm>
          <a:prstGeom prst="roundRect">
            <a:avLst>
              <a:gd name="adj" fmla="val 19355"/>
            </a:avLst>
          </a:prstGeom>
          <a:solidFill>
            <a:srgbClr val="12151C"/>
          </a:solidFill>
          <a:ln w="12700">
            <a:solidFill>
              <a:srgbClr val="262B36"/>
            </a:solidFill>
            <a:prstDash val="solid"/>
          </a:ln>
        </p:spPr>
      </p:sp>
      <p:sp>
        <p:nvSpPr>
          <p:cNvPr id="27" name="Shape 25"/>
          <p:cNvSpPr/>
          <p:nvPr/>
        </p:nvSpPr>
        <p:spPr>
          <a:xfrm>
            <a:off x="6199632" y="5486400"/>
            <a:ext cx="128016" cy="128016"/>
          </a:xfrm>
          <a:prstGeom prst="ellipse">
            <a:avLst/>
          </a:prstGeom>
          <a:solidFill>
            <a:srgbClr val="6EE7C8"/>
          </a:solidFill>
          <a:ln/>
        </p:spPr>
      </p:sp>
      <p:sp>
        <p:nvSpPr>
          <p:cNvPr id="28" name="Text 26"/>
          <p:cNvSpPr txBox="1"/>
          <p:nvPr/>
        </p:nvSpPr>
        <p:spPr>
          <a:xfrm>
            <a:off x="6492240" y="5266944"/>
            <a:ext cx="4663440" cy="566928"/>
          </a:xfrm>
          <a:prstGeom prst="rect">
            <a:avLst/>
          </a:prstGeom>
          <a:noFill/>
          <a:ln/>
        </p:spPr>
        <p:txBody>
          <a:bodyPr wrap="square" lIns="0" tIns="0" rIns="0" bIns="0" rtlCol="0" anchor="ctr"/>
          <a:lstStyle/>
          <a:p>
            <a:pPr indent="0" marL="0">
              <a:buNone/>
            </a:pPr>
            <a:r>
              <a:rPr lang="en-US" sz="1350" dirty="0">
                <a:solidFill>
                  <a:srgbClr val="E8EAF0"/>
                </a:solidFill>
                <a:latin typeface="Calibri" pitchFamily="34" charset="0"/>
                <a:ea typeface="Calibri" pitchFamily="34" charset="-122"/>
                <a:cs typeface="Calibri" pitchFamily="34" charset="-120"/>
              </a:rPr>
              <a:t>Contrôle perçu (PCOISS)</a:t>
            </a:r>
            <a:endParaRPr lang="en-US" sz="1350" dirty="0"/>
          </a:p>
        </p:txBody>
      </p:sp>
      <p:sp>
        <p:nvSpPr>
          <p:cNvPr id="29" name="Shape 27"/>
          <p:cNvSpPr/>
          <p:nvPr/>
        </p:nvSpPr>
        <p:spPr>
          <a:xfrm>
            <a:off x="7589520" y="1645920"/>
            <a:ext cx="4023360" cy="1234440"/>
          </a:xfrm>
          <a:prstGeom prst="roundRect">
            <a:avLst>
              <a:gd name="adj" fmla="val 8889"/>
            </a:avLst>
          </a:prstGeom>
          <a:solidFill>
            <a:srgbClr val="171B24"/>
          </a:solidFill>
          <a:ln w="12700">
            <a:solidFill>
              <a:srgbClr val="262B36"/>
            </a:solidFill>
            <a:prstDash val="solid"/>
          </a:ln>
        </p:spPr>
      </p:sp>
      <p:sp>
        <p:nvSpPr>
          <p:cNvPr id="30" name="Text 28"/>
          <p:cNvSpPr txBox="1"/>
          <p:nvPr/>
        </p:nvSpPr>
        <p:spPr>
          <a:xfrm>
            <a:off x="7818120" y="1737360"/>
            <a:ext cx="2743200" cy="685800"/>
          </a:xfrm>
          <a:prstGeom prst="rect">
            <a:avLst/>
          </a:prstGeom>
          <a:noFill/>
          <a:ln/>
        </p:spPr>
        <p:txBody>
          <a:bodyPr wrap="square" lIns="0" tIns="0" rIns="0" bIns="0" rtlCol="0" anchor="ctr"/>
          <a:lstStyle/>
          <a:p>
            <a:pPr indent="0" marL="0">
              <a:buNone/>
            </a:pPr>
            <a:r>
              <a:rPr lang="en-US" sz="4200" b="1" dirty="0">
                <a:solidFill>
                  <a:srgbClr val="6EE7C8"/>
                </a:solidFill>
                <a:latin typeface="Calibri" pitchFamily="34" charset="0"/>
                <a:ea typeface="Calibri" pitchFamily="34" charset="-122"/>
                <a:cs typeface="Calibri" pitchFamily="34" charset="-120"/>
              </a:rPr>
              <a:t>439</a:t>
            </a:r>
            <a:endParaRPr lang="en-US" sz="4200" dirty="0"/>
          </a:p>
        </p:txBody>
      </p:sp>
      <p:sp>
        <p:nvSpPr>
          <p:cNvPr id="31" name="Text 29"/>
          <p:cNvSpPr txBox="1"/>
          <p:nvPr/>
        </p:nvSpPr>
        <p:spPr>
          <a:xfrm>
            <a:off x="7818120" y="2395728"/>
            <a:ext cx="3474720" cy="365760"/>
          </a:xfrm>
          <a:prstGeom prst="rect">
            <a:avLst/>
          </a:prstGeom>
          <a:noFill/>
          <a:ln/>
        </p:spPr>
        <p:txBody>
          <a:bodyPr wrap="square" lIns="0" tIns="0" rIns="0" bIns="0" rtlCol="0" anchor="ctr"/>
          <a:lstStyle/>
          <a:p>
            <a:pPr indent="0" marL="0">
              <a:buNone/>
            </a:pPr>
            <a:r>
              <a:rPr lang="en-US" sz="1250" dirty="0">
                <a:solidFill>
                  <a:srgbClr val="9AA1B1"/>
                </a:solidFill>
                <a:latin typeface="Calibri" pitchFamily="34" charset="0"/>
                <a:ea typeface="Calibri" pitchFamily="34" charset="-122"/>
                <a:cs typeface="Calibri" pitchFamily="34" charset="-120"/>
              </a:rPr>
              <a:t>répondants enquêtés</a:t>
            </a:r>
            <a:endParaRPr lang="en-US" sz="1250" dirty="0"/>
          </a:p>
        </p:txBody>
      </p:sp>
      <p:sp>
        <p:nvSpPr>
          <p:cNvPr id="32" name="Text 30"/>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02</a:t>
            </a:r>
            <a:endParaRPr lang="en-US" sz="1000" dirty="0"/>
          </a:p>
        </p:txBody>
      </p:sp>
      <p:sp>
        <p:nvSpPr>
          <p:cNvPr id="33" name="Text 31"/>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502920"/>
            <a:ext cx="1097280" cy="457200"/>
          </a:xfrm>
          <a:prstGeom prst="rect">
            <a:avLst/>
          </a:prstGeom>
          <a:noFill/>
          <a:ln/>
        </p:spPr>
        <p:txBody>
          <a:bodyPr wrap="square" lIns="0" tIns="0" rIns="0" bIns="0" rtlCol="0" anchor="ctr"/>
          <a:lstStyle/>
          <a:p>
            <a:pPr indent="0" marL="0">
              <a:buNone/>
            </a:pPr>
            <a:r>
              <a:rPr lang="en-US" sz="1300" dirty="0">
                <a:solidFill>
                  <a:srgbClr val="666D80"/>
                </a:solidFill>
                <a:latin typeface="Courier New" pitchFamily="34" charset="0"/>
                <a:ea typeface="Courier New" pitchFamily="34" charset="-122"/>
                <a:cs typeface="Courier New" pitchFamily="34" charset="-120"/>
              </a:rPr>
              <a:t>02</a:t>
            </a:r>
            <a:endParaRPr lang="en-US" sz="1300" dirty="0"/>
          </a:p>
        </p:txBody>
      </p:sp>
      <p:sp>
        <p:nvSpPr>
          <p:cNvPr id="3" name="Text 1"/>
          <p:cNvSpPr txBox="1"/>
          <p:nvPr/>
        </p:nvSpPr>
        <p:spPr>
          <a:xfrm>
            <a:off x="548640" y="822960"/>
            <a:ext cx="11091672" cy="731520"/>
          </a:xfrm>
          <a:prstGeom prst="rect">
            <a:avLst/>
          </a:prstGeom>
          <a:noFill/>
          <a:ln/>
        </p:spPr>
        <p:txBody>
          <a:bodyPr wrap="square" lIns="0" tIns="0" rIns="0" bIns="0" rtlCol="0" anchor="ctr"/>
          <a:lstStyle/>
          <a:p>
            <a:pPr indent="0" marL="0">
              <a:buNone/>
            </a:pPr>
            <a:r>
              <a:rPr lang="en-US" sz="3000" b="1" dirty="0">
                <a:solidFill>
                  <a:srgbClr val="E8EAF0"/>
                </a:solidFill>
                <a:latin typeface="Calibri" pitchFamily="34" charset="0"/>
                <a:ea typeface="Calibri" pitchFamily="34" charset="-122"/>
                <a:cs typeface="Calibri" pitchFamily="34" charset="-120"/>
              </a:rPr>
              <a:t>Méthode</a:t>
            </a:r>
            <a:endParaRPr lang="en-US" sz="3000" dirty="0"/>
          </a:p>
        </p:txBody>
      </p:sp>
      <p:sp>
        <p:nvSpPr>
          <p:cNvPr id="4" name="Shape 2"/>
          <p:cNvSpPr/>
          <p:nvPr/>
        </p:nvSpPr>
        <p:spPr>
          <a:xfrm>
            <a:off x="548640" y="1764792"/>
            <a:ext cx="384048" cy="384048"/>
          </a:xfrm>
          <a:prstGeom prst="ellipse">
            <a:avLst/>
          </a:prstGeom>
          <a:solidFill>
            <a:srgbClr val="171B24"/>
          </a:solidFill>
          <a:ln w="12700">
            <a:solidFill>
              <a:srgbClr val="262B36"/>
            </a:solidFill>
            <a:prstDash val="solid"/>
          </a:ln>
        </p:spPr>
      </p:sp>
      <p:sp>
        <p:nvSpPr>
          <p:cNvPr id="5" name="Text 3"/>
          <p:cNvSpPr txBox="1"/>
          <p:nvPr/>
        </p:nvSpPr>
        <p:spPr>
          <a:xfrm>
            <a:off x="548640" y="1764792"/>
            <a:ext cx="384048" cy="384048"/>
          </a:xfrm>
          <a:prstGeom prst="rect">
            <a:avLst/>
          </a:prstGeom>
          <a:noFill/>
          <a:ln/>
        </p:spPr>
        <p:txBody>
          <a:bodyPr wrap="square" lIns="0" tIns="0" rIns="0" bIns="0" rtlCol="0" anchor="ctr"/>
          <a:lstStyle/>
          <a:p>
            <a:pPr algn="ctr" indent="0" marL="0">
              <a:buNone/>
            </a:pPr>
            <a:r>
              <a:rPr lang="en-US" sz="1400" dirty="0">
                <a:solidFill>
                  <a:srgbClr val="6EE7C8"/>
                </a:solidFill>
                <a:latin typeface="Courier New" pitchFamily="34" charset="0"/>
                <a:ea typeface="Courier New" pitchFamily="34" charset="-122"/>
                <a:cs typeface="Courier New" pitchFamily="34" charset="-120"/>
              </a:rPr>
              <a:t>1</a:t>
            </a:r>
            <a:endParaRPr lang="en-US" sz="1400" dirty="0"/>
          </a:p>
        </p:txBody>
      </p:sp>
      <p:sp>
        <p:nvSpPr>
          <p:cNvPr id="6" name="Text 4"/>
          <p:cNvSpPr txBox="1"/>
          <p:nvPr/>
        </p:nvSpPr>
        <p:spPr>
          <a:xfrm>
            <a:off x="1143000" y="1737360"/>
            <a:ext cx="5120640" cy="365760"/>
          </a:xfrm>
          <a:prstGeom prst="rect">
            <a:avLst/>
          </a:prstGeom>
          <a:noFill/>
          <a:ln/>
        </p:spPr>
        <p:txBody>
          <a:bodyPr wrap="square" lIns="0" tIns="0" rIns="0" bIns="0" rtlCol="0" anchor="ctr"/>
          <a:lstStyle/>
          <a:p>
            <a:pPr indent="0" marL="0">
              <a:buNone/>
            </a:pPr>
            <a:r>
              <a:rPr lang="en-US" sz="1500" b="1" dirty="0">
                <a:solidFill>
                  <a:srgbClr val="E8EAF0"/>
                </a:solidFill>
                <a:latin typeface="Calibri" pitchFamily="34" charset="0"/>
                <a:ea typeface="Calibri" pitchFamily="34" charset="-122"/>
                <a:cs typeface="Calibri" pitchFamily="34" charset="-120"/>
              </a:rPr>
              <a:t>Standardisation</a:t>
            </a:r>
            <a:endParaRPr lang="en-US" sz="1500" dirty="0"/>
          </a:p>
        </p:txBody>
      </p:sp>
      <p:sp>
        <p:nvSpPr>
          <p:cNvPr id="7" name="Text 5"/>
          <p:cNvSpPr txBox="1"/>
          <p:nvPr/>
        </p:nvSpPr>
        <p:spPr>
          <a:xfrm>
            <a:off x="1143000" y="2121408"/>
            <a:ext cx="5120640" cy="777240"/>
          </a:xfrm>
          <a:prstGeom prst="rect">
            <a:avLst/>
          </a:prstGeom>
          <a:noFill/>
          <a:ln/>
        </p:spPr>
        <p:txBody>
          <a:bodyPr wrap="square" lIns="0" tIns="0" rIns="0" bIns="0" rtlCol="0" anchor="t"/>
          <a:lstStyle/>
          <a:p>
            <a:pPr indent="0" marL="0">
              <a:buNone/>
            </a:pPr>
            <a:r>
              <a:rPr lang="en-US" sz="1200" dirty="0">
                <a:solidFill>
                  <a:srgbClr val="9AA1B1"/>
                </a:solidFill>
                <a:latin typeface="Calibri" pitchFamily="34" charset="0"/>
                <a:ea typeface="Calibri" pitchFamily="34" charset="-122"/>
                <a:cs typeface="Calibri" pitchFamily="34" charset="-120"/>
              </a:rPr>
              <a:t>Les 8 scores de bien-être sont convertis en z-scores (moyenne 0, écart-type 1) pour être comparables entre échelles.</a:t>
            </a:r>
            <a:endParaRPr lang="en-US" sz="1200" dirty="0"/>
          </a:p>
        </p:txBody>
      </p:sp>
      <p:sp>
        <p:nvSpPr>
          <p:cNvPr id="8" name="Shape 6"/>
          <p:cNvSpPr/>
          <p:nvPr/>
        </p:nvSpPr>
        <p:spPr>
          <a:xfrm>
            <a:off x="548640" y="3182112"/>
            <a:ext cx="384048" cy="384048"/>
          </a:xfrm>
          <a:prstGeom prst="ellipse">
            <a:avLst/>
          </a:prstGeom>
          <a:solidFill>
            <a:srgbClr val="171B24"/>
          </a:solidFill>
          <a:ln w="12700">
            <a:solidFill>
              <a:srgbClr val="262B36"/>
            </a:solidFill>
            <a:prstDash val="solid"/>
          </a:ln>
        </p:spPr>
      </p:sp>
      <p:sp>
        <p:nvSpPr>
          <p:cNvPr id="9" name="Text 7"/>
          <p:cNvSpPr txBox="1"/>
          <p:nvPr/>
        </p:nvSpPr>
        <p:spPr>
          <a:xfrm>
            <a:off x="548640" y="3182112"/>
            <a:ext cx="384048" cy="384048"/>
          </a:xfrm>
          <a:prstGeom prst="rect">
            <a:avLst/>
          </a:prstGeom>
          <a:noFill/>
          <a:ln/>
        </p:spPr>
        <p:txBody>
          <a:bodyPr wrap="square" lIns="0" tIns="0" rIns="0" bIns="0" rtlCol="0" anchor="ctr"/>
          <a:lstStyle/>
          <a:p>
            <a:pPr algn="ctr" indent="0" marL="0">
              <a:buNone/>
            </a:pPr>
            <a:r>
              <a:rPr lang="en-US" sz="1400" dirty="0">
                <a:solidFill>
                  <a:srgbClr val="6EE7C8"/>
                </a:solidFill>
                <a:latin typeface="Courier New" pitchFamily="34" charset="0"/>
                <a:ea typeface="Courier New" pitchFamily="34" charset="-122"/>
                <a:cs typeface="Courier New" pitchFamily="34" charset="-120"/>
              </a:rPr>
              <a:t>2</a:t>
            </a:r>
            <a:endParaRPr lang="en-US" sz="1400" dirty="0"/>
          </a:p>
        </p:txBody>
      </p:sp>
      <p:sp>
        <p:nvSpPr>
          <p:cNvPr id="10" name="Text 8"/>
          <p:cNvSpPr txBox="1"/>
          <p:nvPr/>
        </p:nvSpPr>
        <p:spPr>
          <a:xfrm>
            <a:off x="1143000" y="3154680"/>
            <a:ext cx="5120640" cy="365760"/>
          </a:xfrm>
          <a:prstGeom prst="rect">
            <a:avLst/>
          </a:prstGeom>
          <a:noFill/>
          <a:ln/>
        </p:spPr>
        <p:txBody>
          <a:bodyPr wrap="square" lIns="0" tIns="0" rIns="0" bIns="0" rtlCol="0" anchor="ctr"/>
          <a:lstStyle/>
          <a:p>
            <a:pPr indent="0" marL="0">
              <a:buNone/>
            </a:pPr>
            <a:r>
              <a:rPr lang="en-US" sz="1500" b="1" dirty="0">
                <a:solidFill>
                  <a:srgbClr val="E8EAF0"/>
                </a:solidFill>
                <a:latin typeface="Calibri" pitchFamily="34" charset="0"/>
                <a:ea typeface="Calibri" pitchFamily="34" charset="-122"/>
                <a:cs typeface="Calibri" pitchFamily="34" charset="-120"/>
              </a:rPr>
              <a:t>Cas complets</a:t>
            </a:r>
            <a:endParaRPr lang="en-US" sz="1500" dirty="0"/>
          </a:p>
        </p:txBody>
      </p:sp>
      <p:sp>
        <p:nvSpPr>
          <p:cNvPr id="11" name="Text 9"/>
          <p:cNvSpPr txBox="1"/>
          <p:nvPr/>
        </p:nvSpPr>
        <p:spPr>
          <a:xfrm>
            <a:off x="1143000" y="3538728"/>
            <a:ext cx="5120640" cy="777240"/>
          </a:xfrm>
          <a:prstGeom prst="rect">
            <a:avLst/>
          </a:prstGeom>
          <a:noFill/>
          <a:ln/>
        </p:spPr>
        <p:txBody>
          <a:bodyPr wrap="square" lIns="0" tIns="0" rIns="0" bIns="0" rtlCol="0" anchor="t"/>
          <a:lstStyle/>
          <a:p>
            <a:pPr indent="0" marL="0">
              <a:buNone/>
            </a:pPr>
            <a:r>
              <a:rPr lang="en-US" sz="1200" dirty="0">
                <a:solidFill>
                  <a:srgbClr val="9AA1B1"/>
                </a:solidFill>
                <a:latin typeface="Calibri" pitchFamily="34" charset="0"/>
                <a:ea typeface="Calibri" pitchFamily="34" charset="-122"/>
                <a:cs typeface="Calibri" pitchFamily="34" charset="-120"/>
              </a:rPr>
              <a:t>424 répondants sur 439 ont renseigné les 8 échelles ; les 15 restants (valeurs manquantes) sont exclus de la segmentation.</a:t>
            </a:r>
            <a:endParaRPr lang="en-US" sz="1200" dirty="0"/>
          </a:p>
        </p:txBody>
      </p:sp>
      <p:sp>
        <p:nvSpPr>
          <p:cNvPr id="12" name="Shape 10"/>
          <p:cNvSpPr/>
          <p:nvPr/>
        </p:nvSpPr>
        <p:spPr>
          <a:xfrm>
            <a:off x="548640" y="4599432"/>
            <a:ext cx="384048" cy="384048"/>
          </a:xfrm>
          <a:prstGeom prst="ellipse">
            <a:avLst/>
          </a:prstGeom>
          <a:solidFill>
            <a:srgbClr val="171B24"/>
          </a:solidFill>
          <a:ln w="12700">
            <a:solidFill>
              <a:srgbClr val="262B36"/>
            </a:solidFill>
            <a:prstDash val="solid"/>
          </a:ln>
        </p:spPr>
      </p:sp>
      <p:sp>
        <p:nvSpPr>
          <p:cNvPr id="13" name="Text 11"/>
          <p:cNvSpPr txBox="1"/>
          <p:nvPr/>
        </p:nvSpPr>
        <p:spPr>
          <a:xfrm>
            <a:off x="548640" y="4599432"/>
            <a:ext cx="384048" cy="384048"/>
          </a:xfrm>
          <a:prstGeom prst="rect">
            <a:avLst/>
          </a:prstGeom>
          <a:noFill/>
          <a:ln/>
        </p:spPr>
        <p:txBody>
          <a:bodyPr wrap="square" lIns="0" tIns="0" rIns="0" bIns="0" rtlCol="0" anchor="ctr"/>
          <a:lstStyle/>
          <a:p>
            <a:pPr algn="ctr" indent="0" marL="0">
              <a:buNone/>
            </a:pPr>
            <a:r>
              <a:rPr lang="en-US" sz="1400" dirty="0">
                <a:solidFill>
                  <a:srgbClr val="6EE7C8"/>
                </a:solidFill>
                <a:latin typeface="Courier New" pitchFamily="34" charset="0"/>
                <a:ea typeface="Courier New" pitchFamily="34" charset="-122"/>
                <a:cs typeface="Courier New" pitchFamily="34" charset="-120"/>
              </a:rPr>
              <a:t>3</a:t>
            </a:r>
            <a:endParaRPr lang="en-US" sz="1400" dirty="0"/>
          </a:p>
        </p:txBody>
      </p:sp>
      <p:sp>
        <p:nvSpPr>
          <p:cNvPr id="14" name="Text 12"/>
          <p:cNvSpPr txBox="1"/>
          <p:nvPr/>
        </p:nvSpPr>
        <p:spPr>
          <a:xfrm>
            <a:off x="1143000" y="4572000"/>
            <a:ext cx="5120640" cy="365760"/>
          </a:xfrm>
          <a:prstGeom prst="rect">
            <a:avLst/>
          </a:prstGeom>
          <a:noFill/>
          <a:ln/>
        </p:spPr>
        <p:txBody>
          <a:bodyPr wrap="square" lIns="0" tIns="0" rIns="0" bIns="0" rtlCol="0" anchor="ctr"/>
          <a:lstStyle/>
          <a:p>
            <a:pPr indent="0" marL="0">
              <a:buNone/>
            </a:pPr>
            <a:r>
              <a:rPr lang="en-US" sz="1500" b="1" dirty="0">
                <a:solidFill>
                  <a:srgbClr val="E8EAF0"/>
                </a:solidFill>
                <a:latin typeface="Calibri" pitchFamily="34" charset="0"/>
                <a:ea typeface="Calibri" pitchFamily="34" charset="-122"/>
                <a:cs typeface="Calibri" pitchFamily="34" charset="-120"/>
              </a:rPr>
              <a:t>K-means, choix de k</a:t>
            </a:r>
            <a:endParaRPr lang="en-US" sz="1500" dirty="0"/>
          </a:p>
        </p:txBody>
      </p:sp>
      <p:sp>
        <p:nvSpPr>
          <p:cNvPr id="15" name="Text 13"/>
          <p:cNvSpPr txBox="1"/>
          <p:nvPr/>
        </p:nvSpPr>
        <p:spPr>
          <a:xfrm>
            <a:off x="1143000" y="4956048"/>
            <a:ext cx="5120640" cy="777240"/>
          </a:xfrm>
          <a:prstGeom prst="rect">
            <a:avLst/>
          </a:prstGeom>
          <a:noFill/>
          <a:ln/>
        </p:spPr>
        <p:txBody>
          <a:bodyPr wrap="square" lIns="0" tIns="0" rIns="0" bIns="0" rtlCol="0" anchor="t"/>
          <a:lstStyle/>
          <a:p>
            <a:pPr indent="0" marL="0">
              <a:buNone/>
            </a:pPr>
            <a:r>
              <a:rPr lang="en-US" sz="1200" dirty="0">
                <a:solidFill>
                  <a:srgbClr val="9AA1B1"/>
                </a:solidFill>
                <a:latin typeface="Calibri" pitchFamily="34" charset="0"/>
                <a:ea typeface="Calibri" pitchFamily="34" charset="-122"/>
                <a:cs typeface="Calibri" pitchFamily="34" charset="-120"/>
              </a:rPr>
              <a:t>Classification k-means testée de 2 à 7 groupes ; k = 3 retenu, meilleur score de silhouette parmi les solutions à plus de 2 groupes utiles.</a:t>
            </a:r>
            <a:endParaRPr lang="en-US" sz="1200" dirty="0"/>
          </a:p>
        </p:txBody>
      </p:sp>
      <p:sp>
        <p:nvSpPr>
          <p:cNvPr id="16" name="Text 14"/>
          <p:cNvSpPr txBox="1"/>
          <p:nvPr/>
        </p:nvSpPr>
        <p:spPr>
          <a:xfrm>
            <a:off x="6675120" y="1554480"/>
            <a:ext cx="4937760" cy="320040"/>
          </a:xfrm>
          <a:prstGeom prst="rect">
            <a:avLst/>
          </a:prstGeom>
          <a:noFill/>
          <a:ln/>
        </p:spPr>
        <p:txBody>
          <a:bodyPr wrap="square" lIns="0" tIns="0" rIns="0" bIns="0" rtlCol="0" anchor="ctr"/>
          <a:lstStyle/>
          <a:p>
            <a:pPr indent="0" marL="0">
              <a:buNone/>
            </a:pPr>
            <a:r>
              <a:rPr lang="en-US" sz="1300" b="1" dirty="0">
                <a:solidFill>
                  <a:srgbClr val="E8EAF0"/>
                </a:solidFill>
                <a:latin typeface="Calibri" pitchFamily="34" charset="0"/>
                <a:ea typeface="Calibri" pitchFamily="34" charset="-122"/>
                <a:cs typeface="Calibri" pitchFamily="34" charset="-120"/>
              </a:rPr>
              <a:t>Score de silhouette selon k</a:t>
            </a:r>
            <a:endParaRPr lang="en-US" sz="1300" dirty="0"/>
          </a:p>
        </p:txBody>
      </p:sp>
      <p:graphicFrame>
        <p:nvGraphicFramePr>
          <p:cNvPr id="17" name="Chart 0" descr=""/>
          <p:cNvGraphicFramePr/>
          <p:nvPr/>
        </p:nvGraphicFramePr>
        <p:xfrm>
          <a:off x="6675120" y="1965960"/>
          <a:ext cx="4937760" cy="2926080"/>
        </p:xfrm>
        <a:graphic xmlns:a="http://schemas.openxmlformats.org/drawingml/2006/main">
          <a:graphicData uri="http://schemas.openxmlformats.org/drawingml/2006/chart">
            <c:chart xmlns:c="http://schemas.openxmlformats.org/drawingml/2006/chart" r:id="rId1"/>
          </a:graphicData>
        </a:graphic>
      </p:graphicFrame>
      <p:sp>
        <p:nvSpPr>
          <p:cNvPr id="18" name="Text 15"/>
          <p:cNvSpPr txBox="1"/>
          <p:nvPr/>
        </p:nvSpPr>
        <p:spPr>
          <a:xfrm>
            <a:off x="6675120" y="4983480"/>
            <a:ext cx="4937760" cy="548640"/>
          </a:xfrm>
          <a:prstGeom prst="rect">
            <a:avLst/>
          </a:prstGeom>
          <a:noFill/>
          <a:ln/>
        </p:spPr>
        <p:txBody>
          <a:bodyPr wrap="square" lIns="0" tIns="0" rIns="0" bIns="0" rtlCol="0" anchor="t"/>
          <a:lstStyle/>
          <a:p>
            <a:pPr indent="0" marL="0">
              <a:buNone/>
            </a:pPr>
            <a:r>
              <a:rPr lang="en-US" sz="1100" i="1" dirty="0">
                <a:solidFill>
                  <a:srgbClr val="666D80"/>
                </a:solidFill>
                <a:latin typeface="Calibri" pitchFamily="34" charset="0"/>
                <a:ea typeface="Calibri" pitchFamily="34" charset="-122"/>
                <a:cs typeface="Calibri" pitchFamily="34" charset="-120"/>
              </a:rPr>
              <a:t>k = 3 retenu : meilleur compromis entre score et nombre de segments exploitables.</a:t>
            </a:r>
            <a:endParaRPr lang="en-US" sz="1100" dirty="0"/>
          </a:p>
        </p:txBody>
      </p:sp>
      <p:sp>
        <p:nvSpPr>
          <p:cNvPr id="19" name="Text 16"/>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03</a:t>
            </a:r>
            <a:endParaRPr lang="en-US" sz="1000" dirty="0"/>
          </a:p>
        </p:txBody>
      </p:sp>
      <p:sp>
        <p:nvSpPr>
          <p:cNvPr id="20" name="Text 17"/>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502920"/>
            <a:ext cx="1097280" cy="457200"/>
          </a:xfrm>
          <a:prstGeom prst="rect">
            <a:avLst/>
          </a:prstGeom>
          <a:noFill/>
          <a:ln/>
        </p:spPr>
        <p:txBody>
          <a:bodyPr wrap="square" lIns="0" tIns="0" rIns="0" bIns="0" rtlCol="0" anchor="ctr"/>
          <a:lstStyle/>
          <a:p>
            <a:pPr indent="0" marL="0">
              <a:buNone/>
            </a:pPr>
            <a:r>
              <a:rPr lang="en-US" sz="1300" dirty="0">
                <a:solidFill>
                  <a:srgbClr val="666D80"/>
                </a:solidFill>
                <a:latin typeface="Courier New" pitchFamily="34" charset="0"/>
                <a:ea typeface="Courier New" pitchFamily="34" charset="-122"/>
                <a:cs typeface="Courier New" pitchFamily="34" charset="-120"/>
              </a:rPr>
              <a:t>03</a:t>
            </a:r>
            <a:endParaRPr lang="en-US" sz="1300" dirty="0"/>
          </a:p>
        </p:txBody>
      </p:sp>
      <p:sp>
        <p:nvSpPr>
          <p:cNvPr id="3" name="Text 1"/>
          <p:cNvSpPr txBox="1"/>
          <p:nvPr/>
        </p:nvSpPr>
        <p:spPr>
          <a:xfrm>
            <a:off x="548640" y="822960"/>
            <a:ext cx="11091672" cy="731520"/>
          </a:xfrm>
          <a:prstGeom prst="rect">
            <a:avLst/>
          </a:prstGeom>
          <a:noFill/>
          <a:ln/>
        </p:spPr>
        <p:txBody>
          <a:bodyPr wrap="square" lIns="0" tIns="0" rIns="0" bIns="0" rtlCol="0" anchor="ctr"/>
          <a:lstStyle/>
          <a:p>
            <a:pPr indent="0" marL="0">
              <a:buNone/>
            </a:pPr>
            <a:r>
              <a:rPr lang="en-US" sz="3000" b="1" dirty="0">
                <a:solidFill>
                  <a:srgbClr val="E8EAF0"/>
                </a:solidFill>
                <a:latin typeface="Calibri" pitchFamily="34" charset="0"/>
                <a:ea typeface="Calibri" pitchFamily="34" charset="-122"/>
                <a:cs typeface="Calibri" pitchFamily="34" charset="-120"/>
              </a:rPr>
              <a:t>Les trois segments</a:t>
            </a:r>
            <a:endParaRPr lang="en-US" sz="3000" dirty="0"/>
          </a:p>
        </p:txBody>
      </p:sp>
      <p:sp>
        <p:nvSpPr>
          <p:cNvPr id="4" name="Shape 2"/>
          <p:cNvSpPr/>
          <p:nvPr/>
        </p:nvSpPr>
        <p:spPr>
          <a:xfrm>
            <a:off x="548640" y="1783080"/>
            <a:ext cx="3520440" cy="4206240"/>
          </a:xfrm>
          <a:prstGeom prst="roundRect">
            <a:avLst>
              <a:gd name="adj" fmla="val 3117"/>
            </a:avLst>
          </a:prstGeom>
          <a:solidFill>
            <a:srgbClr val="12151C"/>
          </a:solidFill>
          <a:ln w="12700">
            <a:solidFill>
              <a:srgbClr val="262B36"/>
            </a:solidFill>
            <a:prstDash val="solid"/>
          </a:ln>
        </p:spPr>
      </p:sp>
      <p:sp>
        <p:nvSpPr>
          <p:cNvPr id="5" name="Shape 3"/>
          <p:cNvSpPr/>
          <p:nvPr/>
        </p:nvSpPr>
        <p:spPr>
          <a:xfrm>
            <a:off x="548640" y="1783080"/>
            <a:ext cx="3520440" cy="54864"/>
          </a:xfrm>
          <a:prstGeom prst="roundRect">
            <a:avLst/>
          </a:prstGeom>
          <a:solidFill>
            <a:srgbClr val="F2A65A"/>
          </a:solidFill>
          <a:ln/>
        </p:spPr>
      </p:sp>
      <p:sp>
        <p:nvSpPr>
          <p:cNvPr id="6" name="Text 4"/>
          <p:cNvSpPr txBox="1"/>
          <p:nvPr/>
        </p:nvSpPr>
        <p:spPr>
          <a:xfrm>
            <a:off x="868680" y="2103120"/>
            <a:ext cx="2880360" cy="822960"/>
          </a:xfrm>
          <a:prstGeom prst="rect">
            <a:avLst/>
          </a:prstGeom>
          <a:noFill/>
          <a:ln/>
        </p:spPr>
        <p:txBody>
          <a:bodyPr wrap="square" lIns="0" tIns="0" rIns="0" bIns="0" rtlCol="0" anchor="ctr"/>
          <a:lstStyle/>
          <a:p>
            <a:pPr indent="0" marL="0">
              <a:buNone/>
            </a:pPr>
            <a:r>
              <a:rPr lang="en-US" sz="4400" b="1" dirty="0">
                <a:solidFill>
                  <a:srgbClr val="F2A65A"/>
                </a:solidFill>
                <a:latin typeface="Calibri" pitchFamily="34" charset="0"/>
                <a:ea typeface="Calibri" pitchFamily="34" charset="-122"/>
                <a:cs typeface="Calibri" pitchFamily="34" charset="-120"/>
              </a:rPr>
              <a:t>19 %</a:t>
            </a:r>
            <a:endParaRPr lang="en-US" sz="4400" dirty="0"/>
          </a:p>
        </p:txBody>
      </p:sp>
      <p:sp>
        <p:nvSpPr>
          <p:cNvPr id="7" name="Text 5"/>
          <p:cNvSpPr txBox="1"/>
          <p:nvPr/>
        </p:nvSpPr>
        <p:spPr>
          <a:xfrm>
            <a:off x="868680" y="2834640"/>
            <a:ext cx="2880360" cy="320040"/>
          </a:xfrm>
          <a:prstGeom prst="rect">
            <a:avLst/>
          </a:prstGeom>
          <a:noFill/>
          <a:ln/>
        </p:spPr>
        <p:txBody>
          <a:bodyPr wrap="square" lIns="0" tIns="0" rIns="0" bIns="0" rtlCol="0" anchor="ctr"/>
          <a:lstStyle/>
          <a:p>
            <a:pPr indent="0" marL="0">
              <a:buNone/>
            </a:pPr>
            <a:r>
              <a:rPr lang="en-US" sz="1100" dirty="0">
                <a:solidFill>
                  <a:srgbClr val="666D80"/>
                </a:solidFill>
                <a:latin typeface="Courier New" pitchFamily="34" charset="0"/>
                <a:ea typeface="Courier New" pitchFamily="34" charset="-122"/>
                <a:cs typeface="Courier New" pitchFamily="34" charset="-120"/>
              </a:rPr>
              <a:t>81 personnes</a:t>
            </a:r>
            <a:endParaRPr lang="en-US" sz="1100" dirty="0"/>
          </a:p>
        </p:txBody>
      </p:sp>
      <p:sp>
        <p:nvSpPr>
          <p:cNvPr id="8" name="Text 6"/>
          <p:cNvSpPr txBox="1"/>
          <p:nvPr/>
        </p:nvSpPr>
        <p:spPr>
          <a:xfrm>
            <a:off x="868680" y="3246120"/>
            <a:ext cx="2880360" cy="457200"/>
          </a:xfrm>
          <a:prstGeom prst="rect">
            <a:avLst/>
          </a:prstGeom>
          <a:noFill/>
          <a:ln/>
        </p:spPr>
        <p:txBody>
          <a:bodyPr wrap="square" lIns="0" tIns="0" rIns="0" bIns="0" rtlCol="0" anchor="ctr"/>
          <a:lstStyle/>
          <a:p>
            <a:pPr indent="0" marL="0">
              <a:buNone/>
            </a:pPr>
            <a:r>
              <a:rPr lang="en-US" sz="2000" b="1" dirty="0">
                <a:solidFill>
                  <a:srgbClr val="E8EAF0"/>
                </a:solidFill>
                <a:latin typeface="Calibri" pitchFamily="34" charset="0"/>
                <a:ea typeface="Calibri" pitchFamily="34" charset="-122"/>
                <a:cs typeface="Calibri" pitchFamily="34" charset="-120"/>
              </a:rPr>
              <a:t>Vulnérable</a:t>
            </a:r>
            <a:endParaRPr lang="en-US" sz="2000" dirty="0"/>
          </a:p>
        </p:txBody>
      </p:sp>
      <p:sp>
        <p:nvSpPr>
          <p:cNvPr id="9" name="Text 7"/>
          <p:cNvSpPr txBox="1"/>
          <p:nvPr/>
        </p:nvSpPr>
        <p:spPr>
          <a:xfrm>
            <a:off x="868680" y="3794760"/>
            <a:ext cx="2880360" cy="1920240"/>
          </a:xfrm>
          <a:prstGeom prst="rect">
            <a:avLst/>
          </a:prstGeom>
          <a:noFill/>
          <a:ln/>
        </p:spPr>
        <p:txBody>
          <a:bodyPr wrap="square" lIns="0" tIns="0" rIns="0" bIns="0" rtlCol="0" anchor="t"/>
          <a:lstStyle/>
          <a:p>
            <a:pPr indent="0" marL="0">
              <a:buNone/>
            </a:pPr>
            <a:r>
              <a:rPr lang="en-US" sz="1250" dirty="0">
                <a:solidFill>
                  <a:srgbClr val="9AA1B1"/>
                </a:solidFill>
                <a:latin typeface="Calibri" pitchFamily="34" charset="0"/>
                <a:ea typeface="Calibri" pitchFamily="34" charset="-122"/>
                <a:cs typeface="Calibri" pitchFamily="34" charset="-120"/>
              </a:rPr>
              <a:t>Bien-être le plus bas : optimisme, satisfaction de vie et estime de soi faibles ; stress perçu et affect négatif élevés.</a:t>
            </a:r>
            <a:endParaRPr lang="en-US" sz="1250" dirty="0"/>
          </a:p>
        </p:txBody>
      </p:sp>
      <p:sp>
        <p:nvSpPr>
          <p:cNvPr id="10" name="Shape 8"/>
          <p:cNvSpPr/>
          <p:nvPr/>
        </p:nvSpPr>
        <p:spPr>
          <a:xfrm>
            <a:off x="4389120" y="1783080"/>
            <a:ext cx="3520440" cy="4206240"/>
          </a:xfrm>
          <a:prstGeom prst="roundRect">
            <a:avLst>
              <a:gd name="adj" fmla="val 3117"/>
            </a:avLst>
          </a:prstGeom>
          <a:solidFill>
            <a:srgbClr val="12151C"/>
          </a:solidFill>
          <a:ln w="12700">
            <a:solidFill>
              <a:srgbClr val="262B36"/>
            </a:solidFill>
            <a:prstDash val="solid"/>
          </a:ln>
        </p:spPr>
      </p:sp>
      <p:sp>
        <p:nvSpPr>
          <p:cNvPr id="11" name="Shape 9"/>
          <p:cNvSpPr/>
          <p:nvPr/>
        </p:nvSpPr>
        <p:spPr>
          <a:xfrm>
            <a:off x="4389120" y="1783080"/>
            <a:ext cx="3520440" cy="54864"/>
          </a:xfrm>
          <a:prstGeom prst="roundRect">
            <a:avLst/>
          </a:prstGeom>
          <a:solidFill>
            <a:srgbClr val="7AA2FF"/>
          </a:solidFill>
          <a:ln/>
        </p:spPr>
      </p:sp>
      <p:sp>
        <p:nvSpPr>
          <p:cNvPr id="12" name="Text 10"/>
          <p:cNvSpPr txBox="1"/>
          <p:nvPr/>
        </p:nvSpPr>
        <p:spPr>
          <a:xfrm>
            <a:off x="4709160" y="2103120"/>
            <a:ext cx="2880360" cy="822960"/>
          </a:xfrm>
          <a:prstGeom prst="rect">
            <a:avLst/>
          </a:prstGeom>
          <a:noFill/>
          <a:ln/>
        </p:spPr>
        <p:txBody>
          <a:bodyPr wrap="square" lIns="0" tIns="0" rIns="0" bIns="0" rtlCol="0" anchor="ctr"/>
          <a:lstStyle/>
          <a:p>
            <a:pPr indent="0" marL="0">
              <a:buNone/>
            </a:pPr>
            <a:r>
              <a:rPr lang="en-US" sz="4400" b="1" dirty="0">
                <a:solidFill>
                  <a:srgbClr val="7AA2FF"/>
                </a:solidFill>
                <a:latin typeface="Calibri" pitchFamily="34" charset="0"/>
                <a:ea typeface="Calibri" pitchFamily="34" charset="-122"/>
                <a:cs typeface="Calibri" pitchFamily="34" charset="-120"/>
              </a:rPr>
              <a:t>42 %</a:t>
            </a:r>
            <a:endParaRPr lang="en-US" sz="4400" dirty="0"/>
          </a:p>
        </p:txBody>
      </p:sp>
      <p:sp>
        <p:nvSpPr>
          <p:cNvPr id="13" name="Text 11"/>
          <p:cNvSpPr txBox="1"/>
          <p:nvPr/>
        </p:nvSpPr>
        <p:spPr>
          <a:xfrm>
            <a:off x="4709160" y="2834640"/>
            <a:ext cx="2880360" cy="320040"/>
          </a:xfrm>
          <a:prstGeom prst="rect">
            <a:avLst/>
          </a:prstGeom>
          <a:noFill/>
          <a:ln/>
        </p:spPr>
        <p:txBody>
          <a:bodyPr wrap="square" lIns="0" tIns="0" rIns="0" bIns="0" rtlCol="0" anchor="ctr"/>
          <a:lstStyle/>
          <a:p>
            <a:pPr indent="0" marL="0">
              <a:buNone/>
            </a:pPr>
            <a:r>
              <a:rPr lang="en-US" sz="1100" dirty="0">
                <a:solidFill>
                  <a:srgbClr val="666D80"/>
                </a:solidFill>
                <a:latin typeface="Courier New" pitchFamily="34" charset="0"/>
                <a:ea typeface="Courier New" pitchFamily="34" charset="-122"/>
                <a:cs typeface="Courier New" pitchFamily="34" charset="-120"/>
              </a:rPr>
              <a:t>177 personnes</a:t>
            </a:r>
            <a:endParaRPr lang="en-US" sz="1100" dirty="0"/>
          </a:p>
        </p:txBody>
      </p:sp>
      <p:sp>
        <p:nvSpPr>
          <p:cNvPr id="14" name="Text 12"/>
          <p:cNvSpPr txBox="1"/>
          <p:nvPr/>
        </p:nvSpPr>
        <p:spPr>
          <a:xfrm>
            <a:off x="4709160" y="3246120"/>
            <a:ext cx="2880360" cy="457200"/>
          </a:xfrm>
          <a:prstGeom prst="rect">
            <a:avLst/>
          </a:prstGeom>
          <a:noFill/>
          <a:ln/>
        </p:spPr>
        <p:txBody>
          <a:bodyPr wrap="square" lIns="0" tIns="0" rIns="0" bIns="0" rtlCol="0" anchor="ctr"/>
          <a:lstStyle/>
          <a:p>
            <a:pPr indent="0" marL="0">
              <a:buNone/>
            </a:pPr>
            <a:r>
              <a:rPr lang="en-US" sz="2000" b="1" dirty="0">
                <a:solidFill>
                  <a:srgbClr val="E8EAF0"/>
                </a:solidFill>
                <a:latin typeface="Calibri" pitchFamily="34" charset="0"/>
                <a:ea typeface="Calibri" pitchFamily="34" charset="-122"/>
                <a:cs typeface="Calibri" pitchFamily="34" charset="-120"/>
              </a:rPr>
              <a:t>Équilibré</a:t>
            </a:r>
            <a:endParaRPr lang="en-US" sz="2000" dirty="0"/>
          </a:p>
        </p:txBody>
      </p:sp>
      <p:sp>
        <p:nvSpPr>
          <p:cNvPr id="15" name="Text 13"/>
          <p:cNvSpPr txBox="1"/>
          <p:nvPr/>
        </p:nvSpPr>
        <p:spPr>
          <a:xfrm>
            <a:off x="4709160" y="3794760"/>
            <a:ext cx="2880360" cy="1920240"/>
          </a:xfrm>
          <a:prstGeom prst="rect">
            <a:avLst/>
          </a:prstGeom>
          <a:noFill/>
          <a:ln/>
        </p:spPr>
        <p:txBody>
          <a:bodyPr wrap="square" lIns="0" tIns="0" rIns="0" bIns="0" rtlCol="0" anchor="t"/>
          <a:lstStyle/>
          <a:p>
            <a:pPr indent="0" marL="0">
              <a:buNone/>
            </a:pPr>
            <a:r>
              <a:rPr lang="en-US" sz="1250" dirty="0">
                <a:solidFill>
                  <a:srgbClr val="9AA1B1"/>
                </a:solidFill>
                <a:latin typeface="Calibri" pitchFamily="34" charset="0"/>
                <a:ea typeface="Calibri" pitchFamily="34" charset="-122"/>
                <a:cs typeface="Calibri" pitchFamily="34" charset="-120"/>
              </a:rPr>
              <a:t>Le segment le plus large : des scores proches de la moyenne sur l'ensemble des dimensions.</a:t>
            </a:r>
            <a:endParaRPr lang="en-US" sz="1250" dirty="0"/>
          </a:p>
        </p:txBody>
      </p:sp>
      <p:sp>
        <p:nvSpPr>
          <p:cNvPr id="16" name="Shape 14"/>
          <p:cNvSpPr/>
          <p:nvPr/>
        </p:nvSpPr>
        <p:spPr>
          <a:xfrm>
            <a:off x="8229600" y="1783080"/>
            <a:ext cx="3520440" cy="4206240"/>
          </a:xfrm>
          <a:prstGeom prst="roundRect">
            <a:avLst>
              <a:gd name="adj" fmla="val 3117"/>
            </a:avLst>
          </a:prstGeom>
          <a:solidFill>
            <a:srgbClr val="12151C"/>
          </a:solidFill>
          <a:ln w="12700">
            <a:solidFill>
              <a:srgbClr val="262B36"/>
            </a:solidFill>
            <a:prstDash val="solid"/>
          </a:ln>
        </p:spPr>
      </p:sp>
      <p:sp>
        <p:nvSpPr>
          <p:cNvPr id="17" name="Shape 15"/>
          <p:cNvSpPr/>
          <p:nvPr/>
        </p:nvSpPr>
        <p:spPr>
          <a:xfrm>
            <a:off x="8229600" y="1783080"/>
            <a:ext cx="3520440" cy="54864"/>
          </a:xfrm>
          <a:prstGeom prst="roundRect">
            <a:avLst/>
          </a:prstGeom>
          <a:solidFill>
            <a:srgbClr val="6EE7C8"/>
          </a:solidFill>
          <a:ln/>
        </p:spPr>
      </p:sp>
      <p:sp>
        <p:nvSpPr>
          <p:cNvPr id="18" name="Text 16"/>
          <p:cNvSpPr txBox="1"/>
          <p:nvPr/>
        </p:nvSpPr>
        <p:spPr>
          <a:xfrm>
            <a:off x="8549640" y="2103120"/>
            <a:ext cx="2880360" cy="822960"/>
          </a:xfrm>
          <a:prstGeom prst="rect">
            <a:avLst/>
          </a:prstGeom>
          <a:noFill/>
          <a:ln/>
        </p:spPr>
        <p:txBody>
          <a:bodyPr wrap="square" lIns="0" tIns="0" rIns="0" bIns="0" rtlCol="0" anchor="ctr"/>
          <a:lstStyle/>
          <a:p>
            <a:pPr indent="0" marL="0">
              <a:buNone/>
            </a:pPr>
            <a:r>
              <a:rPr lang="en-US" sz="4400" b="1" dirty="0">
                <a:solidFill>
                  <a:srgbClr val="6EE7C8"/>
                </a:solidFill>
                <a:latin typeface="Calibri" pitchFamily="34" charset="0"/>
                <a:ea typeface="Calibri" pitchFamily="34" charset="-122"/>
                <a:cs typeface="Calibri" pitchFamily="34" charset="-120"/>
              </a:rPr>
              <a:t>39 %</a:t>
            </a:r>
            <a:endParaRPr lang="en-US" sz="4400" dirty="0"/>
          </a:p>
        </p:txBody>
      </p:sp>
      <p:sp>
        <p:nvSpPr>
          <p:cNvPr id="19" name="Text 17"/>
          <p:cNvSpPr txBox="1"/>
          <p:nvPr/>
        </p:nvSpPr>
        <p:spPr>
          <a:xfrm>
            <a:off x="8549640" y="2834640"/>
            <a:ext cx="2880360" cy="320040"/>
          </a:xfrm>
          <a:prstGeom prst="rect">
            <a:avLst/>
          </a:prstGeom>
          <a:noFill/>
          <a:ln/>
        </p:spPr>
        <p:txBody>
          <a:bodyPr wrap="square" lIns="0" tIns="0" rIns="0" bIns="0" rtlCol="0" anchor="ctr"/>
          <a:lstStyle/>
          <a:p>
            <a:pPr indent="0" marL="0">
              <a:buNone/>
            </a:pPr>
            <a:r>
              <a:rPr lang="en-US" sz="1100" dirty="0">
                <a:solidFill>
                  <a:srgbClr val="666D80"/>
                </a:solidFill>
                <a:latin typeface="Courier New" pitchFamily="34" charset="0"/>
                <a:ea typeface="Courier New" pitchFamily="34" charset="-122"/>
                <a:cs typeface="Courier New" pitchFamily="34" charset="-120"/>
              </a:rPr>
              <a:t>166 personnes</a:t>
            </a:r>
            <a:endParaRPr lang="en-US" sz="1100" dirty="0"/>
          </a:p>
        </p:txBody>
      </p:sp>
      <p:sp>
        <p:nvSpPr>
          <p:cNvPr id="20" name="Text 18"/>
          <p:cNvSpPr txBox="1"/>
          <p:nvPr/>
        </p:nvSpPr>
        <p:spPr>
          <a:xfrm>
            <a:off x="8549640" y="3246120"/>
            <a:ext cx="2880360" cy="457200"/>
          </a:xfrm>
          <a:prstGeom prst="rect">
            <a:avLst/>
          </a:prstGeom>
          <a:noFill/>
          <a:ln/>
        </p:spPr>
        <p:txBody>
          <a:bodyPr wrap="square" lIns="0" tIns="0" rIns="0" bIns="0" rtlCol="0" anchor="ctr"/>
          <a:lstStyle/>
          <a:p>
            <a:pPr indent="0" marL="0">
              <a:buNone/>
            </a:pPr>
            <a:r>
              <a:rPr lang="en-US" sz="2000" b="1" dirty="0">
                <a:solidFill>
                  <a:srgbClr val="E8EAF0"/>
                </a:solidFill>
                <a:latin typeface="Calibri" pitchFamily="34" charset="0"/>
                <a:ea typeface="Calibri" pitchFamily="34" charset="-122"/>
                <a:cs typeface="Calibri" pitchFamily="34" charset="-120"/>
              </a:rPr>
              <a:t>Épanoui</a:t>
            </a:r>
            <a:endParaRPr lang="en-US" sz="2000" dirty="0"/>
          </a:p>
        </p:txBody>
      </p:sp>
      <p:sp>
        <p:nvSpPr>
          <p:cNvPr id="21" name="Text 19"/>
          <p:cNvSpPr txBox="1"/>
          <p:nvPr/>
        </p:nvSpPr>
        <p:spPr>
          <a:xfrm>
            <a:off x="8549640" y="3794760"/>
            <a:ext cx="2880360" cy="1920240"/>
          </a:xfrm>
          <a:prstGeom prst="rect">
            <a:avLst/>
          </a:prstGeom>
          <a:noFill/>
          <a:ln/>
        </p:spPr>
        <p:txBody>
          <a:bodyPr wrap="square" lIns="0" tIns="0" rIns="0" bIns="0" rtlCol="0" anchor="t"/>
          <a:lstStyle/>
          <a:p>
            <a:pPr indent="0" marL="0">
              <a:buNone/>
            </a:pPr>
            <a:r>
              <a:rPr lang="en-US" sz="1250" dirty="0">
                <a:solidFill>
                  <a:srgbClr val="9AA1B1"/>
                </a:solidFill>
                <a:latin typeface="Calibri" pitchFamily="34" charset="0"/>
                <a:ea typeface="Calibri" pitchFamily="34" charset="-122"/>
                <a:cs typeface="Calibri" pitchFamily="34" charset="-120"/>
              </a:rPr>
              <a:t>Bien-être le plus haut : optimisme, satisfaction de vie et estime de soi élevés ; stress perçu et affect négatif faibles.</a:t>
            </a:r>
            <a:endParaRPr lang="en-US" sz="1250" dirty="0"/>
          </a:p>
        </p:txBody>
      </p:sp>
      <p:sp>
        <p:nvSpPr>
          <p:cNvPr id="22" name="Text 20"/>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04</a:t>
            </a:r>
            <a:endParaRPr lang="en-US" sz="1000" dirty="0"/>
          </a:p>
        </p:txBody>
      </p:sp>
      <p:sp>
        <p:nvSpPr>
          <p:cNvPr id="23" name="Text 21"/>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502920"/>
            <a:ext cx="1097280" cy="457200"/>
          </a:xfrm>
          <a:prstGeom prst="rect">
            <a:avLst/>
          </a:prstGeom>
          <a:noFill/>
          <a:ln/>
        </p:spPr>
        <p:txBody>
          <a:bodyPr wrap="square" lIns="0" tIns="0" rIns="0" bIns="0" rtlCol="0" anchor="ctr"/>
          <a:lstStyle/>
          <a:p>
            <a:pPr indent="0" marL="0">
              <a:buNone/>
            </a:pPr>
            <a:r>
              <a:rPr lang="en-US" sz="1300" dirty="0">
                <a:solidFill>
                  <a:srgbClr val="666D80"/>
                </a:solidFill>
                <a:latin typeface="Courier New" pitchFamily="34" charset="0"/>
                <a:ea typeface="Courier New" pitchFamily="34" charset="-122"/>
                <a:cs typeface="Courier New" pitchFamily="34" charset="-120"/>
              </a:rPr>
              <a:t>04</a:t>
            </a:r>
            <a:endParaRPr lang="en-US" sz="1300" dirty="0"/>
          </a:p>
        </p:txBody>
      </p:sp>
      <p:sp>
        <p:nvSpPr>
          <p:cNvPr id="3" name="Text 1"/>
          <p:cNvSpPr txBox="1"/>
          <p:nvPr/>
        </p:nvSpPr>
        <p:spPr>
          <a:xfrm>
            <a:off x="548640" y="822960"/>
            <a:ext cx="11091672" cy="731520"/>
          </a:xfrm>
          <a:prstGeom prst="rect">
            <a:avLst/>
          </a:prstGeom>
          <a:noFill/>
          <a:ln/>
        </p:spPr>
        <p:txBody>
          <a:bodyPr wrap="square" lIns="0" tIns="0" rIns="0" bIns="0" rtlCol="0" anchor="ctr"/>
          <a:lstStyle/>
          <a:p>
            <a:pPr indent="0" marL="0">
              <a:buNone/>
            </a:pPr>
            <a:r>
              <a:rPr lang="en-US" sz="3000" b="1" dirty="0">
                <a:solidFill>
                  <a:srgbClr val="E8EAF0"/>
                </a:solidFill>
                <a:latin typeface="Calibri" pitchFamily="34" charset="0"/>
                <a:ea typeface="Calibri" pitchFamily="34" charset="-122"/>
                <a:cs typeface="Calibri" pitchFamily="34" charset="-120"/>
              </a:rPr>
              <a:t>Profil de bien-être par segment</a:t>
            </a:r>
            <a:endParaRPr lang="en-US" sz="3000" dirty="0"/>
          </a:p>
        </p:txBody>
      </p:sp>
      <p:sp>
        <p:nvSpPr>
          <p:cNvPr id="4" name="Text 2"/>
          <p:cNvSpPr txBox="1"/>
          <p:nvPr/>
        </p:nvSpPr>
        <p:spPr>
          <a:xfrm>
            <a:off x="548640" y="1600200"/>
            <a:ext cx="11091672" cy="548640"/>
          </a:xfrm>
          <a:prstGeom prst="rect">
            <a:avLst/>
          </a:prstGeom>
          <a:noFill/>
          <a:ln/>
        </p:spPr>
        <p:txBody>
          <a:bodyPr wrap="square" lIns="0" tIns="0" rIns="0" bIns="0" rtlCol="0" anchor="t"/>
          <a:lstStyle/>
          <a:p>
            <a:pPr indent="0" marL="0">
              <a:buNone/>
            </a:pPr>
            <a:r>
              <a:rPr lang="en-US" sz="1150" i="1" dirty="0">
                <a:solidFill>
                  <a:srgbClr val="666D80"/>
                </a:solidFill>
                <a:latin typeface="Calibri" pitchFamily="34" charset="0"/>
                <a:ea typeface="Calibri" pitchFamily="34" charset="-122"/>
                <a:cs typeface="Calibri" pitchFamily="34" charset="-120"/>
              </a:rPr>
              <a:t>Score moyen de chaque segment sur les 8 échelles, ramené à une position 0–100 entre le minimum et le maximum observés dans l'enquête. Affect négatif et stress perçu sont inversés ici pour une lecture homogène (plus haut = mieux dans les 8 cas).</a:t>
            </a:r>
            <a:endParaRPr lang="en-US" sz="1150" dirty="0"/>
          </a:p>
        </p:txBody>
      </p:sp>
      <p:graphicFrame>
        <p:nvGraphicFramePr>
          <p:cNvPr id="5" name="Chart 0" descr=""/>
          <p:cNvGraphicFramePr/>
          <p:nvPr/>
        </p:nvGraphicFramePr>
        <p:xfrm>
          <a:off x="548640" y="2240280"/>
          <a:ext cx="11091672" cy="3977640"/>
        </p:xfrm>
        <a:graphic xmlns:a="http://schemas.openxmlformats.org/drawingml/2006/main">
          <a:graphicData uri="http://schemas.openxmlformats.org/drawingml/2006/chart">
            <c:chart xmlns:c="http://schemas.openxmlformats.org/drawingml/2006/chart" r:id="rId1"/>
          </a:graphicData>
        </a:graphic>
      </p:graphicFrame>
      <p:sp>
        <p:nvSpPr>
          <p:cNvPr id="6" name="Text 3"/>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05</a:t>
            </a:r>
            <a:endParaRPr lang="en-US" sz="1000" dirty="0"/>
          </a:p>
        </p:txBody>
      </p:sp>
      <p:sp>
        <p:nvSpPr>
          <p:cNvPr id="7" name="Text 4"/>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502920"/>
            <a:ext cx="1097280" cy="457200"/>
          </a:xfrm>
          <a:prstGeom prst="rect">
            <a:avLst/>
          </a:prstGeom>
          <a:noFill/>
          <a:ln/>
        </p:spPr>
        <p:txBody>
          <a:bodyPr wrap="square" lIns="0" tIns="0" rIns="0" bIns="0" rtlCol="0" anchor="ctr"/>
          <a:lstStyle/>
          <a:p>
            <a:pPr indent="0" marL="0">
              <a:buNone/>
            </a:pPr>
            <a:r>
              <a:rPr lang="en-US" sz="1300" dirty="0">
                <a:solidFill>
                  <a:srgbClr val="666D80"/>
                </a:solidFill>
                <a:latin typeface="Courier New" pitchFamily="34" charset="0"/>
                <a:ea typeface="Courier New" pitchFamily="34" charset="-122"/>
                <a:cs typeface="Courier New" pitchFamily="34" charset="-120"/>
              </a:rPr>
              <a:t>05</a:t>
            </a:r>
            <a:endParaRPr lang="en-US" sz="1300" dirty="0"/>
          </a:p>
        </p:txBody>
      </p:sp>
      <p:sp>
        <p:nvSpPr>
          <p:cNvPr id="3" name="Text 1"/>
          <p:cNvSpPr txBox="1"/>
          <p:nvPr/>
        </p:nvSpPr>
        <p:spPr>
          <a:xfrm>
            <a:off x="548640" y="822960"/>
            <a:ext cx="11091672" cy="731520"/>
          </a:xfrm>
          <a:prstGeom prst="rect">
            <a:avLst/>
          </a:prstGeom>
          <a:noFill/>
          <a:ln/>
        </p:spPr>
        <p:txBody>
          <a:bodyPr wrap="square" lIns="0" tIns="0" rIns="0" bIns="0" rtlCol="0" anchor="ctr"/>
          <a:lstStyle/>
          <a:p>
            <a:pPr indent="0" marL="0">
              <a:buNone/>
            </a:pPr>
            <a:r>
              <a:rPr lang="en-US" sz="3000" b="1" dirty="0">
                <a:solidFill>
                  <a:srgbClr val="E8EAF0"/>
                </a:solidFill>
                <a:latin typeface="Calibri" pitchFamily="34" charset="0"/>
                <a:ea typeface="Calibri" pitchFamily="34" charset="-122"/>
                <a:cs typeface="Calibri" pitchFamily="34" charset="-120"/>
              </a:rPr>
              <a:t>Qui sont-ils ?</a:t>
            </a:r>
            <a:endParaRPr lang="en-US" sz="3000" dirty="0"/>
          </a:p>
        </p:txBody>
      </p:sp>
      <p:sp>
        <p:nvSpPr>
          <p:cNvPr id="4" name="Text 2"/>
          <p:cNvSpPr txBox="1"/>
          <p:nvPr/>
        </p:nvSpPr>
        <p:spPr>
          <a:xfrm>
            <a:off x="548640" y="1600200"/>
            <a:ext cx="11091672" cy="365760"/>
          </a:xfrm>
          <a:prstGeom prst="rect">
            <a:avLst/>
          </a:prstGeom>
          <a:noFill/>
          <a:ln/>
        </p:spPr>
        <p:txBody>
          <a:bodyPr wrap="square" lIns="0" tIns="0" rIns="0" bIns="0" rtlCol="0" anchor="ctr"/>
          <a:lstStyle/>
          <a:p>
            <a:pPr indent="0" marL="0">
              <a:buNone/>
            </a:pPr>
            <a:r>
              <a:rPr lang="en-US" sz="1250" dirty="0">
                <a:solidFill>
                  <a:srgbClr val="9AA1B1"/>
                </a:solidFill>
                <a:latin typeface="Calibri" pitchFamily="34" charset="0"/>
                <a:ea typeface="Calibri" pitchFamily="34" charset="-122"/>
                <a:cs typeface="Calibri" pitchFamily="34" charset="-120"/>
              </a:rPr>
              <a:t>Composition démographique de chaque segment (% du segment).</a:t>
            </a:r>
            <a:endParaRPr lang="en-US" sz="125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2148840"/>
          <a:ext cx="11091672" cy="3520440"/>
        </p:xfrm>
        <a:graphic>
          <a:graphicData uri="http://schemas.openxmlformats.org/drawingml/2006/table">
            <a:tbl>
              <a:tblPr/>
              <a:tblGrid>
                <a:gridCol w="4690872"/>
                <a:gridCol w="2194560"/>
                <a:gridCol w="2194560"/>
                <a:gridCol w="2194560"/>
              </a:tblGrid>
              <a:tr h="391160">
                <a:tc>
                  <a:txBody>
                    <a:bodyPr/>
                    <a:lstStyle/>
                    <a:p>
                      <a:pPr indent="0" marL="0">
                        <a:buNone/>
                      </a:pPr>
                      <a:r>
                        <a:rPr lang="en-US" sz="1100" b="1" dirty="0">
                          <a:solidFill>
                            <a:srgbClr val="666D80"/>
                          </a:solidFill>
                          <a:latin typeface="Courier New" pitchFamily="34" charset="0"/>
                          <a:ea typeface="Courier New" pitchFamily="34" charset="-122"/>
                          <a:cs typeface="Courier New" pitchFamily="34" charset="-120"/>
                        </a:rPr>
                        <a:t>Caractéristique</a:t>
                      </a:r>
                      <a:endParaRPr lang="en-US" sz="1100" dirty="0">
                        <a:latin typeface="Courier New" charset="0"/>
                        <a:ea typeface="Courier New" charset="0"/>
                        <a:cs typeface="Courier New" charset="0"/>
                      </a:endParaRPr>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71B24"/>
                    </a:solidFill>
                  </a:tcPr>
                </a:tc>
                <a:tc>
                  <a:txBody>
                    <a:bodyPr/>
                    <a:lstStyle/>
                    <a:p>
                      <a:pPr algn="r" indent="0" marL="0">
                        <a:buNone/>
                      </a:pPr>
                      <a:r>
                        <a:rPr lang="en-US" sz="1100" b="1" dirty="0">
                          <a:solidFill>
                            <a:srgbClr val="F2A65A"/>
                          </a:solidFill>
                          <a:latin typeface="Courier New" pitchFamily="34" charset="0"/>
                          <a:ea typeface="Courier New" pitchFamily="34" charset="-122"/>
                          <a:cs typeface="Courier New" pitchFamily="34" charset="-120"/>
                        </a:rPr>
                        <a:t>Vulnérable</a:t>
                      </a:r>
                      <a:endParaRPr lang="en-US" sz="1100" dirty="0">
                        <a:latin typeface="Courier New" charset="0"/>
                        <a:ea typeface="Courier New" charset="0"/>
                        <a:cs typeface="Courier New" charset="0"/>
                      </a:endParaRPr>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71B24"/>
                    </a:solidFill>
                  </a:tcPr>
                </a:tc>
                <a:tc>
                  <a:txBody>
                    <a:bodyPr/>
                    <a:lstStyle/>
                    <a:p>
                      <a:pPr algn="r" indent="0" marL="0">
                        <a:buNone/>
                      </a:pPr>
                      <a:r>
                        <a:rPr lang="en-US" sz="1100" b="1" dirty="0">
                          <a:solidFill>
                            <a:srgbClr val="7AA2FF"/>
                          </a:solidFill>
                          <a:latin typeface="Courier New" pitchFamily="34" charset="0"/>
                          <a:ea typeface="Courier New" pitchFamily="34" charset="-122"/>
                          <a:cs typeface="Courier New" pitchFamily="34" charset="-120"/>
                        </a:rPr>
                        <a:t>Équilibré</a:t>
                      </a:r>
                      <a:endParaRPr lang="en-US" sz="1100" dirty="0">
                        <a:latin typeface="Courier New" charset="0"/>
                        <a:ea typeface="Courier New" charset="0"/>
                        <a:cs typeface="Courier New" charset="0"/>
                      </a:endParaRPr>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71B24"/>
                    </a:solidFill>
                  </a:tcPr>
                </a:tc>
                <a:tc>
                  <a:txBody>
                    <a:bodyPr/>
                    <a:lstStyle/>
                    <a:p>
                      <a:pPr algn="r" indent="0" marL="0">
                        <a:buNone/>
                      </a:pPr>
                      <a:r>
                        <a:rPr lang="en-US" sz="1100" b="1" dirty="0">
                          <a:solidFill>
                            <a:srgbClr val="6EE7C8"/>
                          </a:solidFill>
                          <a:latin typeface="Courier New" pitchFamily="34" charset="0"/>
                          <a:ea typeface="Courier New" pitchFamily="34" charset="-122"/>
                          <a:cs typeface="Courier New" pitchFamily="34" charset="-120"/>
                        </a:rPr>
                        <a:t>Épanoui</a:t>
                      </a:r>
                      <a:endParaRPr lang="en-US" sz="1100" dirty="0">
                        <a:latin typeface="Courier New" charset="0"/>
                        <a:ea typeface="Courier New" charset="0"/>
                        <a:cs typeface="Courier New" charset="0"/>
                      </a:endParaRPr>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71B24"/>
                    </a:solidFill>
                  </a:tcPr>
                </a:tc>
              </a:tr>
              <a:tr h="391160">
                <a:tc>
                  <a:txBody>
                    <a:bodyPr/>
                    <a:lstStyle/>
                    <a:p>
                      <a:pPr indent="0" marL="0">
                        <a:buNone/>
                      </a:pPr>
                      <a:r>
                        <a:rPr lang="en-US" sz="1200" dirty="0">
                          <a:solidFill>
                            <a:srgbClr val="E8EAF0"/>
                          </a:solidFill>
                        </a:rPr>
                        <a:t>Femmes</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61.7 %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58.8 %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54.2 %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18–24 ans</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28.4 %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26.0 %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13.9 %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50 ans et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16.0 %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16.4 %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19.9 %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Mariés (1ère fois)</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39.5 %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41.2 %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47.0 %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Ont des enfants</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34.6 %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38.4 %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50.9 %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Postgrad. complété</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12.3 %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10.7 %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16.3 %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Stress principal : travail</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43.0 %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57.1 %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53.7 %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r h="391160">
                <a:tc>
                  <a:txBody>
                    <a:bodyPr/>
                    <a:lstStyle/>
                    <a:p>
                      <a:pPr indent="0" marL="0">
                        <a:buNone/>
                      </a:pPr>
                      <a:r>
                        <a:rPr lang="en-US" sz="1200" dirty="0">
                          <a:solidFill>
                            <a:srgbClr val="E8EAF0"/>
                          </a:solidFill>
                        </a:rPr>
                        <a:t>Fumeurs</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23.5 %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20.0 %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c>
                  <a:txBody>
                    <a:bodyPr/>
                    <a:lstStyle/>
                    <a:p>
                      <a:pPr algn="r" indent="0" marL="0">
                        <a:buNone/>
                      </a:pPr>
                      <a:r>
                        <a:rPr lang="en-US" sz="1200" dirty="0">
                          <a:solidFill>
                            <a:srgbClr val="9AA1B1"/>
                          </a:solidFill>
                        </a:rPr>
                        <a:t>17.6 %</a:t>
                      </a:r>
                      <a:endParaRPr lang="en-US" sz="1200" dirty="0"/>
                    </a:p>
                  </a:txBody>
                  <a:tcPr marL="101600" marR="101600" marT="50800" marB="50800" anchor="ctr">
                    <a:lnL w="9525" cap="flat" cmpd="sng" algn="ctr">
                      <a:solidFill>
                        <a:srgbClr val="262B36"/>
                      </a:solidFill>
                      <a:prstDash val="solid"/>
                      <a:round/>
                      <a:headEnd type="none" w="med" len="med"/>
                      <a:tailEnd type="none" w="med" len="med"/>
                    </a:lnL>
                    <a:lnR w="9525" cap="flat" cmpd="sng" algn="ctr">
                      <a:solidFill>
                        <a:srgbClr val="262B36"/>
                      </a:solidFill>
                      <a:prstDash val="solid"/>
                      <a:round/>
                      <a:headEnd type="none" w="med" len="med"/>
                      <a:tailEnd type="none" w="med" len="med"/>
                    </a:lnR>
                    <a:lnT w="9525" cap="flat" cmpd="sng" algn="ctr">
                      <a:solidFill>
                        <a:srgbClr val="262B36"/>
                      </a:solidFill>
                      <a:prstDash val="solid"/>
                      <a:round/>
                      <a:headEnd type="none" w="med" len="med"/>
                      <a:tailEnd type="none" w="med" len="med"/>
                    </a:lnT>
                    <a:lnB w="9525" cap="flat" cmpd="sng" algn="ctr">
                      <a:solidFill>
                        <a:srgbClr val="262B36"/>
                      </a:solidFill>
                      <a:prstDash val="solid"/>
                      <a:round/>
                      <a:headEnd type="none" w="med" len="med"/>
                      <a:tailEnd type="none" w="med" len="med"/>
                    </a:lnB>
                    <a:solidFill>
                      <a:srgbClr val="12151C"/>
                    </a:solidFill>
                  </a:tcPr>
                </a:tc>
              </a:tr>
            </a:tbl>
          </a:graphicData>
        </a:graphic>
      </p:graphicFrame>
      <p:sp>
        <p:nvSpPr>
          <p:cNvPr id="6" name="Text 3"/>
          <p:cNvSpPr txBox="1"/>
          <p:nvPr/>
        </p:nvSpPr>
        <p:spPr>
          <a:xfrm>
            <a:off x="548640" y="5806440"/>
            <a:ext cx="11091672" cy="457200"/>
          </a:xfrm>
          <a:prstGeom prst="rect">
            <a:avLst/>
          </a:prstGeom>
          <a:noFill/>
          <a:ln/>
        </p:spPr>
        <p:txBody>
          <a:bodyPr wrap="square" lIns="0" tIns="0" rIns="0" bIns="0" rtlCol="0" anchor="t"/>
          <a:lstStyle/>
          <a:p>
            <a:pPr indent="0" marL="0">
              <a:buNone/>
            </a:pPr>
            <a:r>
              <a:rPr lang="en-US" sz="1150" dirty="0">
                <a:solidFill>
                  <a:srgbClr val="666D80"/>
                </a:solidFill>
                <a:latin typeface="Calibri" pitchFamily="34" charset="0"/>
                <a:ea typeface="Calibri" pitchFamily="34" charset="-122"/>
                <a:cs typeface="Calibri" pitchFamily="34" charset="-120"/>
              </a:rPr>
              <a:t>Le segment Vulnérable est plus jeune, moins souvent marié ou parent, et fume davantage. Le segment Épanoui est plus âgé, plus souvent marié et parent, et cite un peu moins souvent le travail comme principale source de stress.</a:t>
            </a:r>
            <a:endParaRPr lang="en-US" sz="1150" dirty="0"/>
          </a:p>
        </p:txBody>
      </p:sp>
      <p:sp>
        <p:nvSpPr>
          <p:cNvPr id="7" name="Text 4"/>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06</a:t>
            </a:r>
            <a:endParaRPr lang="en-US" sz="1000" dirty="0"/>
          </a:p>
        </p:txBody>
      </p:sp>
      <p:sp>
        <p:nvSpPr>
          <p:cNvPr id="8" name="Text 5"/>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0D12"/>
        </a:solidFill>
      </p:bgPr>
    </p:bg>
    <p:spTree>
      <p:nvGrpSpPr>
        <p:cNvPr id="1" name=""/>
        <p:cNvGrpSpPr/>
        <p:nvPr/>
      </p:nvGrpSpPr>
      <p:grpSpPr>
        <a:xfrm>
          <a:off x="0" y="0"/>
          <a:ext cx="0" cy="0"/>
          <a:chOff x="0" y="0"/>
          <a:chExt cx="0" cy="0"/>
        </a:xfrm>
      </p:grpSpPr>
      <p:sp>
        <p:nvSpPr>
          <p:cNvPr id="2" name="Text 0"/>
          <p:cNvSpPr txBox="1"/>
          <p:nvPr/>
        </p:nvSpPr>
        <p:spPr>
          <a:xfrm>
            <a:off x="548640" y="502920"/>
            <a:ext cx="1097280" cy="457200"/>
          </a:xfrm>
          <a:prstGeom prst="rect">
            <a:avLst/>
          </a:prstGeom>
          <a:noFill/>
          <a:ln/>
        </p:spPr>
        <p:txBody>
          <a:bodyPr wrap="square" lIns="0" tIns="0" rIns="0" bIns="0" rtlCol="0" anchor="ctr"/>
          <a:lstStyle/>
          <a:p>
            <a:pPr indent="0" marL="0">
              <a:buNone/>
            </a:pPr>
            <a:r>
              <a:rPr lang="en-US" sz="1300" dirty="0">
                <a:solidFill>
                  <a:srgbClr val="666D80"/>
                </a:solidFill>
                <a:latin typeface="Courier New" pitchFamily="34" charset="0"/>
                <a:ea typeface="Courier New" pitchFamily="34" charset="-122"/>
                <a:cs typeface="Courier New" pitchFamily="34" charset="-120"/>
              </a:rPr>
              <a:t>06</a:t>
            </a:r>
            <a:endParaRPr lang="en-US" sz="1300" dirty="0"/>
          </a:p>
        </p:txBody>
      </p:sp>
      <p:sp>
        <p:nvSpPr>
          <p:cNvPr id="3" name="Text 1"/>
          <p:cNvSpPr txBox="1"/>
          <p:nvPr/>
        </p:nvSpPr>
        <p:spPr>
          <a:xfrm>
            <a:off x="548640" y="822960"/>
            <a:ext cx="11091672" cy="731520"/>
          </a:xfrm>
          <a:prstGeom prst="rect">
            <a:avLst/>
          </a:prstGeom>
          <a:noFill/>
          <a:ln/>
        </p:spPr>
        <p:txBody>
          <a:bodyPr wrap="square" lIns="0" tIns="0" rIns="0" bIns="0" rtlCol="0" anchor="ctr"/>
          <a:lstStyle/>
          <a:p>
            <a:pPr indent="0" marL="0">
              <a:buNone/>
            </a:pPr>
            <a:r>
              <a:rPr lang="en-US" sz="3000" b="1" dirty="0">
                <a:solidFill>
                  <a:srgbClr val="E8EAF0"/>
                </a:solidFill>
                <a:latin typeface="Calibri" pitchFamily="34" charset="0"/>
                <a:ea typeface="Calibri" pitchFamily="34" charset="-122"/>
                <a:cs typeface="Calibri" pitchFamily="34" charset="-120"/>
              </a:rPr>
              <a:t>Limites à garder en tête</a:t>
            </a:r>
            <a:endParaRPr lang="en-US" sz="3000" dirty="0"/>
          </a:p>
        </p:txBody>
      </p:sp>
      <p:sp>
        <p:nvSpPr>
          <p:cNvPr id="4" name="Shape 2"/>
          <p:cNvSpPr/>
          <p:nvPr/>
        </p:nvSpPr>
        <p:spPr>
          <a:xfrm>
            <a:off x="548640" y="1920240"/>
            <a:ext cx="11091672" cy="1828800"/>
          </a:xfrm>
          <a:prstGeom prst="roundRect">
            <a:avLst>
              <a:gd name="adj" fmla="val 6000"/>
            </a:avLst>
          </a:prstGeom>
          <a:solidFill>
            <a:srgbClr val="171B24"/>
          </a:solidFill>
          <a:ln w="12700">
            <a:solidFill>
              <a:srgbClr val="7AA2FF"/>
            </a:solidFill>
            <a:prstDash val="solid"/>
          </a:ln>
        </p:spPr>
      </p:sp>
      <p:sp>
        <p:nvSpPr>
          <p:cNvPr id="5" name="Text 3"/>
          <p:cNvSpPr txBox="1"/>
          <p:nvPr/>
        </p:nvSpPr>
        <p:spPr>
          <a:xfrm>
            <a:off x="914400" y="2194560"/>
            <a:ext cx="10360152" cy="411480"/>
          </a:xfrm>
          <a:prstGeom prst="rect">
            <a:avLst/>
          </a:prstGeom>
          <a:noFill/>
          <a:ln/>
        </p:spPr>
        <p:txBody>
          <a:bodyPr wrap="square" lIns="0" tIns="0" rIns="0" bIns="0" rtlCol="0" anchor="ctr"/>
          <a:lstStyle/>
          <a:p>
            <a:pPr indent="0" marL="0">
              <a:buNone/>
            </a:pPr>
            <a:r>
              <a:rPr lang="en-US" sz="1600" b="1" dirty="0">
                <a:solidFill>
                  <a:srgbClr val="E8EAF0"/>
                </a:solidFill>
                <a:latin typeface="Calibri" pitchFamily="34" charset="0"/>
                <a:ea typeface="Calibri" pitchFamily="34" charset="-122"/>
                <a:cs typeface="Calibri" pitchFamily="34" charset="-120"/>
              </a:rPr>
              <a:t>Gradient plutôt que groupes tranchés</a:t>
            </a:r>
            <a:endParaRPr lang="en-US" sz="1600" dirty="0"/>
          </a:p>
        </p:txBody>
      </p:sp>
      <p:sp>
        <p:nvSpPr>
          <p:cNvPr id="6" name="Text 4"/>
          <p:cNvSpPr txBox="1"/>
          <p:nvPr/>
        </p:nvSpPr>
        <p:spPr>
          <a:xfrm>
            <a:off x="914400" y="2651760"/>
            <a:ext cx="10360152" cy="1005840"/>
          </a:xfrm>
          <a:prstGeom prst="rect">
            <a:avLst/>
          </a:prstGeom>
          <a:noFill/>
          <a:ln/>
        </p:spPr>
        <p:txBody>
          <a:bodyPr wrap="square" lIns="0" tIns="0" rIns="0" bIns="0" rtlCol="0" anchor="t"/>
          <a:lstStyle/>
          <a:p>
            <a:pPr indent="0" marL="0">
              <a:buNone/>
            </a:pPr>
            <a:r>
              <a:rPr lang="en-US" sz="1300" dirty="0">
                <a:solidFill>
                  <a:srgbClr val="9AA1B1"/>
                </a:solidFill>
                <a:latin typeface="Calibri" pitchFamily="34" charset="0"/>
                <a:ea typeface="Calibri" pitchFamily="34" charset="-122"/>
                <a:cs typeface="Calibri" pitchFamily="34" charset="-120"/>
              </a:rPr>
              <a:t>Le score de silhouette (0.20) est modéré. Les 8 échelles sont fortement corrélées entre elles et dessinent surtout un gradient continu de bien-être général plutôt que des groupes strictement séparés : les trois segments sont des repères sur ce continuum, pas des profils psychologiques distincts.</a:t>
            </a:r>
            <a:endParaRPr lang="en-US" sz="1300" dirty="0"/>
          </a:p>
        </p:txBody>
      </p:sp>
      <p:sp>
        <p:nvSpPr>
          <p:cNvPr id="7" name="Shape 5"/>
          <p:cNvSpPr/>
          <p:nvPr/>
        </p:nvSpPr>
        <p:spPr>
          <a:xfrm>
            <a:off x="548640" y="3931920"/>
            <a:ext cx="11091672" cy="1371600"/>
          </a:xfrm>
          <a:prstGeom prst="roundRect">
            <a:avLst>
              <a:gd name="adj" fmla="val 8000"/>
            </a:avLst>
          </a:prstGeom>
          <a:solidFill>
            <a:srgbClr val="171B24"/>
          </a:solidFill>
          <a:ln w="12700">
            <a:solidFill>
              <a:srgbClr val="262B36"/>
            </a:solidFill>
            <a:prstDash val="solid"/>
          </a:ln>
        </p:spPr>
      </p:sp>
      <p:sp>
        <p:nvSpPr>
          <p:cNvPr id="8" name="Text 6"/>
          <p:cNvSpPr txBox="1"/>
          <p:nvPr/>
        </p:nvSpPr>
        <p:spPr>
          <a:xfrm>
            <a:off x="914400" y="4160520"/>
            <a:ext cx="10360152" cy="365760"/>
          </a:xfrm>
          <a:prstGeom prst="rect">
            <a:avLst/>
          </a:prstGeom>
          <a:noFill/>
          <a:ln/>
        </p:spPr>
        <p:txBody>
          <a:bodyPr wrap="square" lIns="0" tIns="0" rIns="0" bIns="0" rtlCol="0" anchor="ctr"/>
          <a:lstStyle/>
          <a:p>
            <a:pPr indent="0" marL="0">
              <a:buNone/>
            </a:pPr>
            <a:r>
              <a:rPr lang="en-US" sz="1500" b="1" dirty="0">
                <a:solidFill>
                  <a:srgbClr val="E8EAF0"/>
                </a:solidFill>
                <a:latin typeface="Calibri" pitchFamily="34" charset="0"/>
                <a:ea typeface="Calibri" pitchFamily="34" charset="-122"/>
                <a:cs typeface="Calibri" pitchFamily="34" charset="-120"/>
              </a:rPr>
              <a:t>Associations démographiques descriptives, non causales</a:t>
            </a:r>
            <a:endParaRPr lang="en-US" sz="1500" dirty="0"/>
          </a:p>
        </p:txBody>
      </p:sp>
      <p:sp>
        <p:nvSpPr>
          <p:cNvPr id="9" name="Text 7"/>
          <p:cNvSpPr txBox="1"/>
          <p:nvPr/>
        </p:nvSpPr>
        <p:spPr>
          <a:xfrm>
            <a:off x="914400" y="4526280"/>
            <a:ext cx="10360152" cy="640080"/>
          </a:xfrm>
          <a:prstGeom prst="rect">
            <a:avLst/>
          </a:prstGeom>
          <a:noFill/>
          <a:ln/>
        </p:spPr>
        <p:txBody>
          <a:bodyPr wrap="square" lIns="0" tIns="0" rIns="0" bIns="0" rtlCol="0" anchor="t"/>
          <a:lstStyle/>
          <a:p>
            <a:pPr indent="0" marL="0">
              <a:buNone/>
            </a:pPr>
            <a:r>
              <a:rPr lang="en-US" sz="1250" dirty="0">
                <a:solidFill>
                  <a:srgbClr val="9AA1B1"/>
                </a:solidFill>
                <a:latin typeface="Calibri" pitchFamily="34" charset="0"/>
                <a:ea typeface="Calibri" pitchFamily="34" charset="-122"/>
                <a:cs typeface="Calibri" pitchFamily="34" charset="-120"/>
              </a:rPr>
              <a:t>Âge, situation familiale, éducation... sont associés aux segments mais n'expliquent pas à eux seuls le niveau de bien-être observé.</a:t>
            </a:r>
            <a:endParaRPr lang="en-US" sz="1250" dirty="0"/>
          </a:p>
        </p:txBody>
      </p:sp>
      <p:sp>
        <p:nvSpPr>
          <p:cNvPr id="10" name="Text 8"/>
          <p:cNvSpPr txBox="1"/>
          <p:nvPr/>
        </p:nvSpPr>
        <p:spPr>
          <a:xfrm>
            <a:off x="11274552" y="6355080"/>
            <a:ext cx="548640" cy="320040"/>
          </a:xfrm>
          <a:prstGeom prst="rect">
            <a:avLst/>
          </a:prstGeom>
          <a:noFill/>
          <a:ln/>
        </p:spPr>
        <p:txBody>
          <a:bodyPr wrap="square" lIns="0" tIns="0" rIns="0" bIns="0" rtlCol="0" anchor="ctr"/>
          <a:lstStyle/>
          <a:p>
            <a:pPr algn="r" indent="0" marL="0">
              <a:buNone/>
            </a:pPr>
            <a:r>
              <a:rPr lang="en-US" sz="1000" dirty="0">
                <a:solidFill>
                  <a:srgbClr val="666D80"/>
                </a:solidFill>
                <a:latin typeface="Courier New" pitchFamily="34" charset="0"/>
                <a:ea typeface="Courier New" pitchFamily="34" charset="-122"/>
                <a:cs typeface="Courier New" pitchFamily="34" charset="-120"/>
              </a:rPr>
              <a:t>07</a:t>
            </a:r>
            <a:endParaRPr lang="en-US" sz="1000" dirty="0"/>
          </a:p>
        </p:txBody>
      </p:sp>
      <p:sp>
        <p:nvSpPr>
          <p:cNvPr id="11" name="Text 9"/>
          <p:cNvSpPr txBox="1"/>
          <p:nvPr/>
        </p:nvSpPr>
        <p:spPr>
          <a:xfrm>
            <a:off x="548640" y="6355080"/>
            <a:ext cx="3657600" cy="320040"/>
          </a:xfrm>
          <a:prstGeom prst="rect">
            <a:avLst/>
          </a:prstGeom>
          <a:noFill/>
          <a:ln/>
        </p:spPr>
        <p:txBody>
          <a:bodyPr wrap="square" lIns="0" tIns="0" rIns="0" bIns="0" rtlCol="0" anchor="ctr"/>
          <a:lstStyle/>
          <a:p>
            <a:pPr indent="0" marL="0">
              <a:buNone/>
            </a:pPr>
            <a:r>
              <a:rPr lang="en-US" sz="1000" dirty="0">
                <a:solidFill>
                  <a:srgbClr val="666D80"/>
                </a:solidFill>
                <a:latin typeface="Courier New" pitchFamily="34" charset="0"/>
                <a:ea typeface="Courier New" pitchFamily="34" charset="-122"/>
                <a:cs typeface="Courier New" pitchFamily="34" charset="-120"/>
              </a:rPr>
              <a:t>jnz — data analysis</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2026-08-29T03:22:30Z</dcterms:created>
  <dcterms:modified xsi:type="dcterms:W3CDTF">2026-08-29T03:22:30Z</dcterms:modified>
</cp:coreProperties>
</file>