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1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Intérêt</c:v>
                </c:pt>
              </c:strCache>
            </c:strRef>
          </c:tx>
          <c:spPr>
            <a:solidFill>
              <a:srgbClr val="6EE7C8"/>
            </a:solidFill>
            <a:effectLst/>
          </c:spPr>
          <c:invertIfNegative val="0"/>
          <c:dLbls>
            <c:numFmt formatCode="0.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9AA1B1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Sheet1!$A$2:$A$7</c:f>
              <c:multiLvlStrCache>
                <c:ptCount val="6"/>
                <c:lvl>
                  <c:pt idx="0">
                    <c:v>5 · Couple âgé (n=2)</c:v>
                  </c:pt>
                  <c:pt idx="1">
                    <c:v>4 · Mères célibataires</c:v>
                  </c:pt>
                  <c:pt idx="2">
                    <c:v>1 · Pères urbains</c:v>
                  </c:pt>
                  <c:pt idx="3">
                    <c:v>2 · Pères ruraux (faible revenu)</c:v>
                  </c:pt>
                  <c:pt idx="4">
                    <c:v>3 · Cadres qualifiés</c:v>
                  </c:pt>
                  <c:pt idx="5">
                    <c:v>6 · Pères ruraux (revenu intermédiaire)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0</c:v>
                </c:pt>
                <c:pt idx="1">
                  <c:v>48.3</c:v>
                </c:pt>
                <c:pt idx="2">
                  <c:v>50</c:v>
                </c:pt>
                <c:pt idx="3">
                  <c:v>50</c:v>
                </c:pt>
                <c:pt idx="4">
                  <c:v>58.3</c:v>
                </c:pt>
                <c:pt idx="5">
                  <c:v>60</c:v>
                </c:pt>
              </c:numCache>
            </c:numRef>
          </c:val>
        </c:ser>
        <c:dLbls>
          <c:numFmt formatCode="0.0" sourceLinked="0"/>
          <c:txPr>
            <a:bodyPr/>
            <a:lstStyle/>
            <a:p>
              <a:pPr>
                <a:defRPr b="0" i="0" strike="noStrike" sz="1100" u="none">
                  <a:solidFill>
                    <a:srgbClr val="9AA1B1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3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262B36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9AA1B1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70"/>
        </c:scaling>
        <c:delete val="0"/>
        <c:axPos val="b"/>
        <c:majorGridlines>
          <c:spPr>
            <a:ln w="9525" cap="flat">
              <a:solidFill>
                <a:srgbClr val="262B36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262B36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9AA1B1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12151C"/>
        </a:solidFill>
        <a:ln>
          <a:noFill/>
        </a:ln>
        <a:effectLst/>
      </c:spPr>
    </c:plotArea>
    <c:plotVisOnly val="1"/>
    <c:dispBlanksAs val="span"/>
  </c:chart>
  <c:spPr>
    <a:solidFill>
      <a:srgbClr val="0B0D12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0D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82296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6EE7C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DATA ANALYSIS &amp; INSIGHTS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2286000"/>
            <a:ext cx="10515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Segmentation à </a:t>
            </a:r>
            <a:pPr indent="0" marL="0">
              <a:buNone/>
            </a:pPr>
            <a:r>
              <a:rPr lang="en-US" sz="4200" b="1" dirty="0">
                <a:solidFill>
                  <a:srgbClr val="6EE7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clusters</a:t>
            </a:r>
            <a:endParaRPr lang="en-US" sz="42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320040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7AA2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Prévention de la drogue — Malaisie</a:t>
            </a:r>
            <a:endParaRPr lang="en-US" sz="28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406908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Comment ça marche — méthode &amp; résultats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10378440" y="914400"/>
            <a:ext cx="146304" cy="146304"/>
          </a:xfrm>
          <a:prstGeom prst="ellipse">
            <a:avLst/>
          </a:prstGeom>
          <a:solidFill>
            <a:srgbClr val="6EE7C8"/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11274552" y="635508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jnz — data analysis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0D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50292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82296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Contexte</a:t>
            </a:r>
            <a:endParaRPr lang="en-US" sz="30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737360"/>
            <a:ext cx="69494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Enquête auprès de parents/chefs de ménage en Malaisie sur la connaissance des programmes nationaux de prévention de la drogue. Objectif du brief : une segmentation en 6 groupes.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7589520" y="1645920"/>
            <a:ext cx="4023360" cy="1234440"/>
          </a:xfrm>
          <a:prstGeom prst="roundRect">
            <a:avLst>
              <a:gd name="adj" fmla="val 8889"/>
            </a:avLst>
          </a:prstGeom>
          <a:solidFill>
            <a:srgbClr val="171B24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7818120" y="173736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6EE7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</a:t>
            </a:r>
            <a:endParaRPr lang="en-US" sz="4200" dirty="0"/>
          </a:p>
        </p:txBody>
      </p:sp>
      <p:sp>
        <p:nvSpPr>
          <p:cNvPr id="7" name="Text 5"/>
          <p:cNvSpPr txBox="1"/>
          <p:nvPr/>
        </p:nvSpPr>
        <p:spPr>
          <a:xfrm>
            <a:off x="7818120" y="2395728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répondants — 44 variables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548640" y="3291840"/>
            <a:ext cx="11091672" cy="2377440"/>
          </a:xfrm>
          <a:prstGeom prst="roundRect">
            <a:avLst>
              <a:gd name="adj" fmla="val 4615"/>
            </a:avLst>
          </a:prstGeom>
          <a:solidFill>
            <a:srgbClr val="171B24"/>
          </a:solidFill>
          <a:ln w="12700">
            <a:solidFill>
              <a:srgbClr val="7AA2FF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914400" y="3520440"/>
            <a:ext cx="103601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constat qui a orienté la méthode</a:t>
            </a:r>
            <a:endParaRPr lang="en-US" sz="1550" dirty="0"/>
          </a:p>
        </p:txBody>
      </p:sp>
      <p:sp>
        <p:nvSpPr>
          <p:cNvPr id="10" name="Text 8"/>
          <p:cNvSpPr txBox="1"/>
          <p:nvPr/>
        </p:nvSpPr>
        <p:spPr>
          <a:xfrm>
            <a:off x="914400" y="3931920"/>
            <a:ext cx="10360152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quasi-totalité des items de connaissance de programmes nommés (Drug-Free Family, Waja Diri, INTAN...) sont des "Non" quasi-unanimes (0 à 3 % de "Oui"). Inutilisables pour segmenter. La segmentation est donc construite sur le profil démographique/socio-économique des répondants et leur intérêt général pour un programme de prévention — la connaissance des programmes nommés est analysée en complément, par segment, plutôt qu'en entrée du clustering.</a:t>
            </a:r>
            <a:endParaRPr lang="en-US" sz="1300" dirty="0"/>
          </a:p>
        </p:txBody>
      </p:sp>
      <p:sp>
        <p:nvSpPr>
          <p:cNvPr id="11" name="Text 9"/>
          <p:cNvSpPr txBox="1"/>
          <p:nvPr/>
        </p:nvSpPr>
        <p:spPr>
          <a:xfrm>
            <a:off x="11274552" y="635508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</a:t>
            </a:r>
            <a:endParaRPr lang="en-US" sz="1000" dirty="0"/>
          </a:p>
        </p:txBody>
      </p:sp>
      <p:sp>
        <p:nvSpPr>
          <p:cNvPr id="12" name="Text 10"/>
          <p:cNvSpPr txBox="1"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jnz — data analysis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0D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50292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82296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Méthode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64792"/>
            <a:ext cx="384048" cy="384048"/>
          </a:xfrm>
          <a:prstGeom prst="ellipse">
            <a:avLst/>
          </a:prstGeom>
          <a:solidFill>
            <a:srgbClr val="171B24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548640" y="176479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6EE7C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</a:t>
            </a:r>
            <a:endParaRPr lang="en-US" sz="1400" dirty="0"/>
          </a:p>
        </p:txBody>
      </p:sp>
      <p:sp>
        <p:nvSpPr>
          <p:cNvPr id="6" name="Text 4"/>
          <p:cNvSpPr txBox="1"/>
          <p:nvPr/>
        </p:nvSpPr>
        <p:spPr>
          <a:xfrm>
            <a:off x="1143000" y="173736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Variables retenues</a:t>
            </a:r>
            <a:endParaRPr lang="en-US" sz="1500" dirty="0"/>
          </a:p>
        </p:txBody>
      </p:sp>
      <p:sp>
        <p:nvSpPr>
          <p:cNvPr id="7" name="Text 5"/>
          <p:cNvSpPr txBox="1"/>
          <p:nvPr/>
        </p:nvSpPr>
        <p:spPr>
          <a:xfrm>
            <a:off x="1143000" y="2121408"/>
            <a:ext cx="10058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Âge, nombre d'enfants, sexe, statut marital, zone urbaine/rurale, éducation, type de carrière, tranche de revenu du foyer, intérêt pour un programme de prévention.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548640" y="3246120"/>
            <a:ext cx="384048" cy="384048"/>
          </a:xfrm>
          <a:prstGeom prst="ellipse">
            <a:avLst/>
          </a:prstGeom>
          <a:solidFill>
            <a:srgbClr val="171B24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548640" y="32461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6EE7C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</a:t>
            </a:r>
            <a:endParaRPr lang="en-US" sz="1400" dirty="0"/>
          </a:p>
        </p:txBody>
      </p:sp>
      <p:sp>
        <p:nvSpPr>
          <p:cNvPr id="10" name="Text 8"/>
          <p:cNvSpPr txBox="1"/>
          <p:nvPr/>
        </p:nvSpPr>
        <p:spPr>
          <a:xfrm>
            <a:off x="1143000" y="3218688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K-means, k=6 fixé</a:t>
            </a:r>
            <a:endParaRPr lang="en-US" sz="1500" dirty="0"/>
          </a:p>
        </p:txBody>
      </p:sp>
      <p:sp>
        <p:nvSpPr>
          <p:cNvPr id="11" name="Text 9"/>
          <p:cNvSpPr txBox="1"/>
          <p:nvPr/>
        </p:nvSpPr>
        <p:spPr>
          <a:xfrm>
            <a:off x="1143000" y="3602736"/>
            <a:ext cx="10058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Contrairement à une segmentation où k est choisi par score, ici k=6 est imposé par le brief. Variables standardisées (numériques + indicatrices).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48640" y="4727448"/>
            <a:ext cx="384048" cy="384048"/>
          </a:xfrm>
          <a:prstGeom prst="ellipse">
            <a:avLst/>
          </a:prstGeom>
          <a:solidFill>
            <a:srgbClr val="171B24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548640" y="472744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6EE7C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</a:t>
            </a:r>
            <a:endParaRPr lang="en-US" sz="1400" dirty="0"/>
          </a:p>
        </p:txBody>
      </p:sp>
      <p:sp>
        <p:nvSpPr>
          <p:cNvPr id="14" name="Text 12"/>
          <p:cNvSpPr txBox="1"/>
          <p:nvPr/>
        </p:nvSpPr>
        <p:spPr>
          <a:xfrm>
            <a:off x="1143000" y="4700016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Profil complémentaire</a:t>
            </a:r>
            <a:endParaRPr lang="en-US" sz="1500" dirty="0"/>
          </a:p>
        </p:txBody>
      </p:sp>
      <p:sp>
        <p:nvSpPr>
          <p:cNvPr id="15" name="Text 13"/>
          <p:cNvSpPr txBox="1"/>
          <p:nvPr/>
        </p:nvSpPr>
        <p:spPr>
          <a:xfrm>
            <a:off x="1143000" y="5084064"/>
            <a:ext cx="10058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Connaissance des programmes nationaux existants croisée avec les 6 segments a posteriori, pour éclairer le ciblage sans influencer la construction des groupes.</a:t>
            </a:r>
            <a:endParaRPr lang="en-US" sz="1200" dirty="0"/>
          </a:p>
        </p:txBody>
      </p:sp>
      <p:sp>
        <p:nvSpPr>
          <p:cNvPr id="16" name="Text 14"/>
          <p:cNvSpPr txBox="1"/>
          <p:nvPr/>
        </p:nvSpPr>
        <p:spPr>
          <a:xfrm>
            <a:off x="11274552" y="635508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</a:t>
            </a:r>
            <a:endParaRPr lang="en-US" sz="1000" dirty="0"/>
          </a:p>
        </p:txBody>
      </p:sp>
      <p:sp>
        <p:nvSpPr>
          <p:cNvPr id="17" name="Text 15"/>
          <p:cNvSpPr txBox="1"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jnz — data analysis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0D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50292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82296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6 segments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37360"/>
            <a:ext cx="11091672" cy="658368"/>
          </a:xfrm>
          <a:prstGeom prst="roundRect">
            <a:avLst>
              <a:gd name="adj" fmla="val 16667"/>
            </a:avLst>
          </a:prstGeom>
          <a:solidFill>
            <a:srgbClr val="12151C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77240" y="1737360"/>
            <a:ext cx="457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EE7C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</a:t>
            </a:r>
            <a:endParaRPr lang="en-US" sz="1500" dirty="0"/>
          </a:p>
        </p:txBody>
      </p:sp>
      <p:sp>
        <p:nvSpPr>
          <p:cNvPr id="6" name="Text 4"/>
          <p:cNvSpPr txBox="1"/>
          <p:nvPr/>
        </p:nvSpPr>
        <p:spPr>
          <a:xfrm>
            <a:off x="1325880" y="1737360"/>
            <a:ext cx="75895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Pères urbains, revenu modeste</a:t>
            </a:r>
            <a:endParaRPr lang="en-US" sz="1350" dirty="0"/>
          </a:p>
        </p:txBody>
      </p:sp>
      <p:sp>
        <p:nvSpPr>
          <p:cNvPr id="7" name="Text 5"/>
          <p:cNvSpPr txBox="1"/>
          <p:nvPr/>
        </p:nvSpPr>
        <p:spPr>
          <a:xfrm>
            <a:off x="9262872" y="1737360"/>
            <a:ext cx="1005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9AA1B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16 %</a:t>
            </a:r>
            <a:endParaRPr lang="en-US" sz="1300" dirty="0"/>
          </a:p>
        </p:txBody>
      </p:sp>
      <p:sp>
        <p:nvSpPr>
          <p:cNvPr id="8" name="Text 6"/>
          <p:cNvSpPr txBox="1"/>
          <p:nvPr/>
        </p:nvSpPr>
        <p:spPr>
          <a:xfrm>
            <a:off x="10360152" y="1737360"/>
            <a:ext cx="12801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32 pers.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48640" y="2487168"/>
            <a:ext cx="11091672" cy="658368"/>
          </a:xfrm>
          <a:prstGeom prst="roundRect">
            <a:avLst>
              <a:gd name="adj" fmla="val 16667"/>
            </a:avLst>
          </a:prstGeom>
          <a:solidFill>
            <a:srgbClr val="12151C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777240" y="2487168"/>
            <a:ext cx="457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EE7C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</a:t>
            </a:r>
            <a:endParaRPr lang="en-US" sz="1500" dirty="0"/>
          </a:p>
        </p:txBody>
      </p:sp>
      <p:sp>
        <p:nvSpPr>
          <p:cNvPr id="11" name="Text 9"/>
          <p:cNvSpPr txBox="1"/>
          <p:nvPr/>
        </p:nvSpPr>
        <p:spPr>
          <a:xfrm>
            <a:off x="1325880" y="2487168"/>
            <a:ext cx="75895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Pères ruraux, revenu très faible (le plus grand)</a:t>
            </a:r>
            <a:endParaRPr lang="en-US" sz="1350" dirty="0"/>
          </a:p>
        </p:txBody>
      </p:sp>
      <p:sp>
        <p:nvSpPr>
          <p:cNvPr id="12" name="Text 10"/>
          <p:cNvSpPr txBox="1"/>
          <p:nvPr/>
        </p:nvSpPr>
        <p:spPr>
          <a:xfrm>
            <a:off x="9262872" y="2487168"/>
            <a:ext cx="1005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9AA1B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40 %</a:t>
            </a:r>
            <a:endParaRPr lang="en-US" sz="1300" dirty="0"/>
          </a:p>
        </p:txBody>
      </p:sp>
      <p:sp>
        <p:nvSpPr>
          <p:cNvPr id="13" name="Text 11"/>
          <p:cNvSpPr txBox="1"/>
          <p:nvPr/>
        </p:nvSpPr>
        <p:spPr>
          <a:xfrm>
            <a:off x="10360152" y="2487168"/>
            <a:ext cx="12801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80 pers.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48640" y="3236976"/>
            <a:ext cx="11091672" cy="658368"/>
          </a:xfrm>
          <a:prstGeom prst="roundRect">
            <a:avLst>
              <a:gd name="adj" fmla="val 16667"/>
            </a:avLst>
          </a:prstGeom>
          <a:solidFill>
            <a:srgbClr val="12151C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777240" y="3236976"/>
            <a:ext cx="457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EE7C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</a:t>
            </a:r>
            <a:endParaRPr lang="en-US" sz="1500" dirty="0"/>
          </a:p>
        </p:txBody>
      </p:sp>
      <p:sp>
        <p:nvSpPr>
          <p:cNvPr id="16" name="Text 14"/>
          <p:cNvSpPr txBox="1"/>
          <p:nvPr/>
        </p:nvSpPr>
        <p:spPr>
          <a:xfrm>
            <a:off x="1325880" y="3236976"/>
            <a:ext cx="75895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Cadres qualifiés à haut revenu</a:t>
            </a:r>
            <a:endParaRPr lang="en-US" sz="1350" dirty="0"/>
          </a:p>
        </p:txBody>
      </p:sp>
      <p:sp>
        <p:nvSpPr>
          <p:cNvPr id="17" name="Text 15"/>
          <p:cNvSpPr txBox="1"/>
          <p:nvPr/>
        </p:nvSpPr>
        <p:spPr>
          <a:xfrm>
            <a:off x="9262872" y="3236976"/>
            <a:ext cx="1005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9AA1B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6 %</a:t>
            </a:r>
            <a:endParaRPr lang="en-US" sz="1300" dirty="0"/>
          </a:p>
        </p:txBody>
      </p:sp>
      <p:sp>
        <p:nvSpPr>
          <p:cNvPr id="18" name="Text 16"/>
          <p:cNvSpPr txBox="1"/>
          <p:nvPr/>
        </p:nvSpPr>
        <p:spPr>
          <a:xfrm>
            <a:off x="10360152" y="3236976"/>
            <a:ext cx="12801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12 pers.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48640" y="3986784"/>
            <a:ext cx="11091672" cy="658368"/>
          </a:xfrm>
          <a:prstGeom prst="roundRect">
            <a:avLst>
              <a:gd name="adj" fmla="val 16667"/>
            </a:avLst>
          </a:prstGeom>
          <a:solidFill>
            <a:srgbClr val="12151C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20" name="Text 18"/>
          <p:cNvSpPr txBox="1"/>
          <p:nvPr/>
        </p:nvSpPr>
        <p:spPr>
          <a:xfrm>
            <a:off x="777240" y="3986784"/>
            <a:ext cx="457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EE7C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</a:t>
            </a:r>
            <a:endParaRPr lang="en-US" sz="1500" dirty="0"/>
          </a:p>
        </p:txBody>
      </p:sp>
      <p:sp>
        <p:nvSpPr>
          <p:cNvPr id="21" name="Text 19"/>
          <p:cNvSpPr txBox="1"/>
          <p:nvPr/>
        </p:nvSpPr>
        <p:spPr>
          <a:xfrm>
            <a:off x="1325880" y="3986784"/>
            <a:ext cx="75895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Mères célibataires, rurales, revenu faible</a:t>
            </a:r>
            <a:endParaRPr lang="en-US" sz="1350" dirty="0"/>
          </a:p>
        </p:txBody>
      </p:sp>
      <p:sp>
        <p:nvSpPr>
          <p:cNvPr id="22" name="Text 20"/>
          <p:cNvSpPr txBox="1"/>
          <p:nvPr/>
        </p:nvSpPr>
        <p:spPr>
          <a:xfrm>
            <a:off x="9262872" y="3986784"/>
            <a:ext cx="1005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9AA1B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15 %</a:t>
            </a:r>
            <a:endParaRPr lang="en-US" sz="1300" dirty="0"/>
          </a:p>
        </p:txBody>
      </p:sp>
      <p:sp>
        <p:nvSpPr>
          <p:cNvPr id="23" name="Text 21"/>
          <p:cNvSpPr txBox="1"/>
          <p:nvPr/>
        </p:nvSpPr>
        <p:spPr>
          <a:xfrm>
            <a:off x="10360152" y="3986784"/>
            <a:ext cx="12801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29 pers.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48640" y="4736592"/>
            <a:ext cx="11091672" cy="658368"/>
          </a:xfrm>
          <a:prstGeom prst="roundRect">
            <a:avLst>
              <a:gd name="adj" fmla="val 16667"/>
            </a:avLst>
          </a:prstGeom>
          <a:solidFill>
            <a:srgbClr val="12151C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25" name="Text 23"/>
          <p:cNvSpPr txBox="1"/>
          <p:nvPr/>
        </p:nvSpPr>
        <p:spPr>
          <a:xfrm>
            <a:off x="777240" y="4736592"/>
            <a:ext cx="457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EE7C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5</a:t>
            </a:r>
            <a:endParaRPr lang="en-US" sz="1500" dirty="0"/>
          </a:p>
        </p:txBody>
      </p:sp>
      <p:sp>
        <p:nvSpPr>
          <p:cNvPr id="26" name="Text 24"/>
          <p:cNvSpPr txBox="1"/>
          <p:nvPr/>
        </p:nvSpPr>
        <p:spPr>
          <a:xfrm>
            <a:off x="1325880" y="4736592"/>
            <a:ext cx="75895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Couple âgé, sans éducation formelle (2 cas atypiques)</a:t>
            </a:r>
            <a:endParaRPr lang="en-US" sz="1350" dirty="0"/>
          </a:p>
        </p:txBody>
      </p:sp>
      <p:sp>
        <p:nvSpPr>
          <p:cNvPr id="27" name="Text 25"/>
          <p:cNvSpPr txBox="1"/>
          <p:nvPr/>
        </p:nvSpPr>
        <p:spPr>
          <a:xfrm>
            <a:off x="9262872" y="4736592"/>
            <a:ext cx="1005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9AA1B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1 %</a:t>
            </a:r>
            <a:endParaRPr lang="en-US" sz="1300" dirty="0"/>
          </a:p>
        </p:txBody>
      </p:sp>
      <p:sp>
        <p:nvSpPr>
          <p:cNvPr id="28" name="Text 26"/>
          <p:cNvSpPr txBox="1"/>
          <p:nvPr/>
        </p:nvSpPr>
        <p:spPr>
          <a:xfrm>
            <a:off x="10360152" y="4736592"/>
            <a:ext cx="12801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 pers.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548640" y="5486400"/>
            <a:ext cx="11091672" cy="658368"/>
          </a:xfrm>
          <a:prstGeom prst="roundRect">
            <a:avLst>
              <a:gd name="adj" fmla="val 16667"/>
            </a:avLst>
          </a:prstGeom>
          <a:solidFill>
            <a:srgbClr val="12151C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30" name="Text 28"/>
          <p:cNvSpPr txBox="1"/>
          <p:nvPr/>
        </p:nvSpPr>
        <p:spPr>
          <a:xfrm>
            <a:off x="777240" y="5486400"/>
            <a:ext cx="457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EE7C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6</a:t>
            </a:r>
            <a:endParaRPr lang="en-US" sz="1500" dirty="0"/>
          </a:p>
        </p:txBody>
      </p:sp>
      <p:sp>
        <p:nvSpPr>
          <p:cNvPr id="31" name="Text 29"/>
          <p:cNvSpPr txBox="1"/>
          <p:nvPr/>
        </p:nvSpPr>
        <p:spPr>
          <a:xfrm>
            <a:off x="1325880" y="5486400"/>
            <a:ext cx="75895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Pères ruraux, revenu intermédiaire — les plus intéressés</a:t>
            </a:r>
            <a:endParaRPr lang="en-US" sz="1350" dirty="0"/>
          </a:p>
        </p:txBody>
      </p:sp>
      <p:sp>
        <p:nvSpPr>
          <p:cNvPr id="32" name="Text 30"/>
          <p:cNvSpPr txBox="1"/>
          <p:nvPr/>
        </p:nvSpPr>
        <p:spPr>
          <a:xfrm>
            <a:off x="9262872" y="5486400"/>
            <a:ext cx="1005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9AA1B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23 %</a:t>
            </a:r>
            <a:endParaRPr lang="en-US" sz="1300" dirty="0"/>
          </a:p>
        </p:txBody>
      </p:sp>
      <p:sp>
        <p:nvSpPr>
          <p:cNvPr id="33" name="Text 31"/>
          <p:cNvSpPr txBox="1"/>
          <p:nvPr/>
        </p:nvSpPr>
        <p:spPr>
          <a:xfrm>
            <a:off x="10360152" y="5486400"/>
            <a:ext cx="12801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45 pers.</a:t>
            </a:r>
            <a:endParaRPr lang="en-US" sz="1100" dirty="0"/>
          </a:p>
        </p:txBody>
      </p:sp>
      <p:sp>
        <p:nvSpPr>
          <p:cNvPr id="34" name="Text 32"/>
          <p:cNvSpPr txBox="1"/>
          <p:nvPr/>
        </p:nvSpPr>
        <p:spPr>
          <a:xfrm>
            <a:off x="11274552" y="635508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</a:t>
            </a:r>
            <a:endParaRPr lang="en-US" sz="1000" dirty="0"/>
          </a:p>
        </p:txBody>
      </p:sp>
      <p:sp>
        <p:nvSpPr>
          <p:cNvPr id="35" name="Text 33"/>
          <p:cNvSpPr txBox="1"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jnz — data analysis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0D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50292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82296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Intérêt pour un programme de prévention</a:t>
            </a:r>
            <a:endParaRPr lang="en-US" sz="30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600200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des répondants intéressés, par segment.</a:t>
            </a:r>
            <a:endParaRPr lang="en-US" sz="125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548640" y="2103120"/>
          <a:ext cx="11091672" cy="41148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Text 3"/>
          <p:cNvSpPr txBox="1"/>
          <p:nvPr/>
        </p:nvSpPr>
        <p:spPr>
          <a:xfrm>
            <a:off x="11274552" y="635508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05</a:t>
            </a:r>
            <a:endParaRPr lang="en-US" sz="1000" dirty="0"/>
          </a:p>
        </p:txBody>
      </p:sp>
      <p:sp>
        <p:nvSpPr>
          <p:cNvPr id="7" name="Text 4"/>
          <p:cNvSpPr txBox="1"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jnz — data analysis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0D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50292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05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82296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Limites à garder en tête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11091672" cy="1463040"/>
          </a:xfrm>
          <a:prstGeom prst="roundRect">
            <a:avLst>
              <a:gd name="adj" fmla="val 7500"/>
            </a:avLst>
          </a:prstGeom>
          <a:solidFill>
            <a:srgbClr val="171B24"/>
          </a:solidFill>
          <a:ln w="12700">
            <a:solidFill>
              <a:srgbClr val="7AA2FF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914400" y="2148840"/>
            <a:ext cx="1036015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k=6 imposé, pas choisi par score</a:t>
            </a:r>
            <a:endParaRPr lang="en-US" sz="1600" dirty="0"/>
          </a:p>
        </p:txBody>
      </p:sp>
      <p:sp>
        <p:nvSpPr>
          <p:cNvPr id="6" name="Text 4"/>
          <p:cNvSpPr txBox="1"/>
          <p:nvPr/>
        </p:nvSpPr>
        <p:spPr>
          <a:xfrm>
            <a:off x="914400" y="2578608"/>
            <a:ext cx="1036015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 de silhouette modéré (0.155) — structure réelle mais pas de séparation nette entre tous les segments. Le segment 5 (2 personnes) est un cas atypique plus qu'un vrai segment exploitable.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548640" y="3566160"/>
            <a:ext cx="11091672" cy="1463040"/>
          </a:xfrm>
          <a:prstGeom prst="roundRect">
            <a:avLst>
              <a:gd name="adj" fmla="val 7500"/>
            </a:avLst>
          </a:prstGeom>
          <a:solidFill>
            <a:srgbClr val="171B24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914400" y="3794760"/>
            <a:ext cx="103601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Petit échantillon, programmes nommés quasi inconnus</a:t>
            </a:r>
            <a:endParaRPr lang="en-US" sz="1500" dirty="0"/>
          </a:p>
        </p:txBody>
      </p:sp>
      <p:sp>
        <p:nvSpPr>
          <p:cNvPr id="9" name="Text 7"/>
          <p:cNvSpPr txBox="1"/>
          <p:nvPr/>
        </p:nvSpPr>
        <p:spPr>
          <a:xfrm>
            <a:off x="914400" y="4206240"/>
            <a:ext cx="1036015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 répondants : des segments à 12 ou 2 personnes restent fragiles statistiquement. La quasi-absence de connaissance des programmes existants est en soi un résultat notable pour le commanditaire.</a:t>
            </a:r>
            <a:endParaRPr lang="en-US" sz="1250" dirty="0"/>
          </a:p>
        </p:txBody>
      </p:sp>
      <p:sp>
        <p:nvSpPr>
          <p:cNvPr id="10" name="Text 8"/>
          <p:cNvSpPr txBox="1"/>
          <p:nvPr/>
        </p:nvSpPr>
        <p:spPr>
          <a:xfrm>
            <a:off x="11274552" y="635508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06</a:t>
            </a:r>
            <a:endParaRPr lang="en-US" sz="1000" dirty="0"/>
          </a:p>
        </p:txBody>
      </p:sp>
      <p:sp>
        <p:nvSpPr>
          <p:cNvPr id="11" name="Text 9"/>
          <p:cNvSpPr txBox="1"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jnz — data analysis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2026-08-29T07:08:17Z</dcterms:created>
  <dcterms:modified xsi:type="dcterms:W3CDTF">2026-08-29T07:08:17Z</dcterms:modified>
</cp:coreProperties>
</file>