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1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2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Accuracy</c:v>
                </c:pt>
              </c:strCache>
            </c:strRef>
          </c:tx>
          <c:spPr>
            <a:solidFill>
              <a:srgbClr val="666D80"/>
            </a:solidFill>
            <a:effectLst/>
          </c:spPr>
          <c:invertIfNegative val="0"/>
          <c:dLbls>
            <c:numFmt formatCode="0%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9AA1B1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666D80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7AA2FF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6EE7C8"/>
              </a:solidFill>
              <a:effectLst/>
            </c:spPr>
          </c:dPt>
          <c:cat>
            <c:multiLvlStrRef>
              <c:f>Sheet1!$A$2:$A$4</c:f>
              <c:multiLvlStrCache>
                <c:ptCount val="3"/>
                <c:lvl>
                  <c:pt idx="0">
                    <c:v>Référence (classe majoritaire)</c:v>
                  </c:pt>
                  <c:pt idx="1">
                    <c:v>Régression logistique</c:v>
                  </c:pt>
                  <c:pt idx="2">
                    <c:v>Random forest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0.368</c:v>
                </c:pt>
                <c:pt idx="1">
                  <c:v>0.564</c:v>
                </c:pt>
                <c:pt idx="2">
                  <c:v>0.565</c:v>
                </c:pt>
              </c:numCache>
            </c:numRef>
          </c:val>
        </c:ser>
        <c:dLbls>
          <c:numFmt formatCode="0%" sourceLinked="0"/>
          <c:txPr>
            <a:bodyPr/>
            <a:lstStyle/>
            <a:p>
              <a:pPr>
                <a:defRPr b="0" i="0" strike="noStrike" sz="1200" u="none">
                  <a:solidFill>
                    <a:srgbClr val="9AA1B1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262B36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AA1B1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0.7"/>
          <c:min val="0"/>
        </c:scaling>
        <c:delete val="0"/>
        <c:axPos val="b"/>
        <c:majorGridlines>
          <c:spPr>
            <a:ln w="9525" cap="flat">
              <a:solidFill>
                <a:srgbClr val="262B36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262B36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9AA1B1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12151C"/>
        </a:solidFill>
        <a:ln>
          <a:noFill/>
        </a:ln>
        <a:effectLst/>
      </c:spPr>
    </c:plotArea>
    <c:plotVisOnly val="1"/>
    <c:dispBlanksAs val="span"/>
  </c:chart>
  <c:spPr>
    <a:solidFill>
      <a:srgbClr val="0B0D12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Importance</c:v>
                </c:pt>
              </c:strCache>
            </c:strRef>
          </c:tx>
          <c:spPr>
            <a:solidFill>
              <a:srgbClr val="6EE7C8"/>
            </a:solidFill>
            <a:effectLst/>
          </c:spPr>
          <c:invertIfNegative val="0"/>
          <c:dLbls>
            <c:numFmt formatCode="0.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9AA1B1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Sheet1!$A$2:$A$11</c:f>
              <c:multiLvlStrCache>
                <c:ptCount val="10"/>
                <c:lvl>
                  <c:pt idx="0">
                    <c:v>Âge de l'enfant</c:v>
                  </c:pt>
                  <c:pt idx="1">
                    <c:v>Emploi du parent 1</c:v>
                  </c:pt>
                  <c:pt idx="2">
                    <c:v>Parent 1 temps plein</c:v>
                  </c:pt>
                  <c:pt idx="3">
                    <c:v>Emploi du parent 2</c:v>
                  </c:pt>
                  <c:pt idx="4">
                    <c:v>Revenu du foyer</c:v>
                  </c:pt>
                  <c:pt idx="5">
                    <c:v>Parent 2 temps plein</c:v>
                  </c:pt>
                  <c:pt idx="6">
                    <c:v>Éducation du parent 2</c:v>
                  </c:pt>
                  <c:pt idx="7">
                    <c:v>Région</c:v>
                  </c:pt>
                  <c:pt idx="8">
                    <c:v>Éducation du parent (max)</c:v>
                  </c:pt>
                  <c:pt idx="9">
                    <c:v>Éducation du parent 1</c:v>
                  </c:pt>
                </c:lvl>
              </c:multiLvlStrCache>
            </c:multiLvl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16.5</c:v>
                </c:pt>
                <c:pt idx="1">
                  <c:v>10</c:v>
                </c:pt>
                <c:pt idx="2">
                  <c:v>7.3</c:v>
                </c:pt>
                <c:pt idx="3">
                  <c:v>6.4</c:v>
                </c:pt>
                <c:pt idx="4">
                  <c:v>6</c:v>
                </c:pt>
                <c:pt idx="5">
                  <c:v>5.2</c:v>
                </c:pt>
                <c:pt idx="6">
                  <c:v>4.9</c:v>
                </c:pt>
                <c:pt idx="7">
                  <c:v>4.5</c:v>
                </c:pt>
                <c:pt idx="8">
                  <c:v>4.4</c:v>
                </c:pt>
                <c:pt idx="9">
                  <c:v>4.2</c:v>
                </c:pt>
              </c:numCache>
            </c:numRef>
          </c:val>
        </c:ser>
        <c:dLbls>
          <c:numFmt formatCode="0.0" sourceLinked="0"/>
          <c:txPr>
            <a:bodyPr/>
            <a:lstStyle/>
            <a:p>
              <a:pPr>
                <a:defRPr b="0" i="0" strike="noStrike" sz="1000" u="none">
                  <a:solidFill>
                    <a:srgbClr val="9AA1B1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3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262B36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9AA1B1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9525" cap="flat">
              <a:solidFill>
                <a:srgbClr val="262B36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262B36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9AA1B1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12151C"/>
        </a:solidFill>
        <a:ln>
          <a:noFill/>
        </a:ln>
        <a:effectLst/>
      </c:spPr>
    </c:plotArea>
    <c:plotVisOnly val="1"/>
    <c:dispBlanksAs val="span"/>
  </c:chart>
  <c:spPr>
    <a:solidFill>
      <a:srgbClr val="0B0D12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8229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6EE7C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DATA ANALYSIS &amp; INSIGHTS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228600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 de </a:t>
            </a:r>
            <a:pPr indent="0" marL="0">
              <a:buNone/>
            </a:pPr>
            <a:r>
              <a:rPr lang="en-US" sz="4600" b="1" dirty="0">
                <a:solidFill>
                  <a:srgbClr val="6EE7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garde</a:t>
            </a:r>
            <a:endParaRPr lang="en-US" sz="46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324612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7AA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Petite enfance — États-Unis</a:t>
            </a:r>
            <a:endParaRPr lang="en-US" sz="30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41605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Comment ça marche — modèle explicatif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10378440" y="914400"/>
            <a:ext cx="146304" cy="146304"/>
          </a:xfrm>
          <a:prstGeom prst="ellipse">
            <a:avLst/>
          </a:prstGeom>
          <a:solidFill>
            <a:srgbClr val="6EE7C8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11274552" y="635508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jnz — data analysis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50292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2296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Contexte</a:t>
            </a:r>
            <a:endParaRPr lang="en-US" sz="30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737360"/>
            <a:ext cx="69494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Enquête NHES ECPP 2019 (National Household Education Survey — Early Childhood Program Participation), États-Unis. Objectif : un modèle supervisé qui explique le mode de garde principal des jeunes enfants.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7589520" y="1645920"/>
            <a:ext cx="4023360" cy="1234440"/>
          </a:xfrm>
          <a:prstGeom prst="roundRect">
            <a:avLst>
              <a:gd name="adj" fmla="val 8889"/>
            </a:avLst>
          </a:prstGeom>
          <a:solidFill>
            <a:srgbClr val="171B24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7818120" y="173736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6EE7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7 092</a:t>
            </a:r>
            <a:endParaRPr lang="en-US" sz="4200" dirty="0"/>
          </a:p>
        </p:txBody>
      </p:sp>
      <p:sp>
        <p:nvSpPr>
          <p:cNvPr id="7" name="Text 5"/>
          <p:cNvSpPr txBox="1"/>
          <p:nvPr/>
        </p:nvSpPr>
        <p:spPr>
          <a:xfrm>
            <a:off x="7818120" y="2395728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enfants — 625 variables</a:t>
            </a:r>
            <a:endParaRPr lang="en-US" sz="1250" dirty="0"/>
          </a:p>
        </p:txBody>
      </p:sp>
      <p:sp>
        <p:nvSpPr>
          <p:cNvPr id="8" name="Text 6"/>
          <p:cNvSpPr txBox="1"/>
          <p:nvPr/>
        </p:nvSpPr>
        <p:spPr>
          <a:xfrm>
            <a:off x="548640" y="320040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 de garde étudié (variable dérivée MOSTHRSX)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48640" y="3657600"/>
            <a:ext cx="11091672" cy="457200"/>
          </a:xfrm>
          <a:prstGeom prst="roundRect">
            <a:avLst>
              <a:gd name="adj" fmla="val 24000"/>
            </a:avLst>
          </a:prstGeom>
          <a:solidFill>
            <a:srgbClr val="12151C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777240" y="365760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 collective (programme/crèche)</a:t>
            </a:r>
            <a:endParaRPr lang="en-US" sz="1300" dirty="0"/>
          </a:p>
        </p:txBody>
      </p:sp>
      <p:sp>
        <p:nvSpPr>
          <p:cNvPr id="11" name="Text 9"/>
          <p:cNvSpPr txBox="1"/>
          <p:nvPr/>
        </p:nvSpPr>
        <p:spPr>
          <a:xfrm>
            <a:off x="9628632" y="365760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9AA1B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2 611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548640" y="4187952"/>
            <a:ext cx="11091672" cy="457200"/>
          </a:xfrm>
          <a:prstGeom prst="roundRect">
            <a:avLst>
              <a:gd name="adj" fmla="val 24000"/>
            </a:avLst>
          </a:prstGeom>
          <a:solidFill>
            <a:srgbClr val="12151C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777240" y="4187952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Aucune garde non parentale</a:t>
            </a:r>
            <a:endParaRPr lang="en-US" sz="1300" dirty="0"/>
          </a:p>
        </p:txBody>
      </p:sp>
      <p:sp>
        <p:nvSpPr>
          <p:cNvPr id="14" name="Text 12"/>
          <p:cNvSpPr txBox="1"/>
          <p:nvPr/>
        </p:nvSpPr>
        <p:spPr>
          <a:xfrm>
            <a:off x="9628632" y="4187952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9AA1B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2 457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48640" y="4718304"/>
            <a:ext cx="11091672" cy="457200"/>
          </a:xfrm>
          <a:prstGeom prst="roundRect">
            <a:avLst>
              <a:gd name="adj" fmla="val 24000"/>
            </a:avLst>
          </a:prstGeom>
          <a:solidFill>
            <a:srgbClr val="12151C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777240" y="4718304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Garde par un proche</a:t>
            </a:r>
            <a:endParaRPr lang="en-US" sz="1300" dirty="0"/>
          </a:p>
        </p:txBody>
      </p:sp>
      <p:sp>
        <p:nvSpPr>
          <p:cNvPr id="17" name="Text 15"/>
          <p:cNvSpPr txBox="1"/>
          <p:nvPr/>
        </p:nvSpPr>
        <p:spPr>
          <a:xfrm>
            <a:off x="9628632" y="4718304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9AA1B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1 250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548640" y="5248656"/>
            <a:ext cx="11091672" cy="457200"/>
          </a:xfrm>
          <a:prstGeom prst="roundRect">
            <a:avLst>
              <a:gd name="adj" fmla="val 24000"/>
            </a:avLst>
          </a:prstGeom>
          <a:solidFill>
            <a:srgbClr val="12151C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777240" y="5248656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Garde par un non-proche</a:t>
            </a:r>
            <a:endParaRPr lang="en-US" sz="1300" dirty="0"/>
          </a:p>
        </p:txBody>
      </p:sp>
      <p:sp>
        <p:nvSpPr>
          <p:cNvPr id="20" name="Text 18"/>
          <p:cNvSpPr txBox="1"/>
          <p:nvPr/>
        </p:nvSpPr>
        <p:spPr>
          <a:xfrm>
            <a:off x="9628632" y="5248656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9AA1B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660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548640" y="5779008"/>
            <a:ext cx="11091672" cy="457200"/>
          </a:xfrm>
          <a:prstGeom prst="roundRect">
            <a:avLst>
              <a:gd name="adj" fmla="val 24000"/>
            </a:avLst>
          </a:prstGeom>
          <a:solidFill>
            <a:srgbClr val="12151C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777240" y="5779008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Garde combinée / autre</a:t>
            </a:r>
            <a:endParaRPr lang="en-US" sz="1300" dirty="0"/>
          </a:p>
        </p:txBody>
      </p:sp>
      <p:sp>
        <p:nvSpPr>
          <p:cNvPr id="23" name="Text 21"/>
          <p:cNvSpPr txBox="1"/>
          <p:nvPr/>
        </p:nvSpPr>
        <p:spPr>
          <a:xfrm>
            <a:off x="9628632" y="5779008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9AA1B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114</a:t>
            </a:r>
            <a:endParaRPr lang="en-US" sz="1300" dirty="0"/>
          </a:p>
        </p:txBody>
      </p:sp>
      <p:sp>
        <p:nvSpPr>
          <p:cNvPr id="24" name="Text 22"/>
          <p:cNvSpPr txBox="1"/>
          <p:nvPr/>
        </p:nvSpPr>
        <p:spPr>
          <a:xfrm>
            <a:off x="11274552" y="635508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1000" dirty="0"/>
          </a:p>
        </p:txBody>
      </p:sp>
      <p:sp>
        <p:nvSpPr>
          <p:cNvPr id="25" name="Text 23"/>
          <p:cNvSpPr txBox="1"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jnz — data analysis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50292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2296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Méthode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64792"/>
            <a:ext cx="384048" cy="384048"/>
          </a:xfrm>
          <a:prstGeom prst="ellipse">
            <a:avLst/>
          </a:prstGeom>
          <a:solidFill>
            <a:srgbClr val="171B24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548640" y="176479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EE7C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</a:t>
            </a:r>
            <a:endParaRPr lang="en-US" sz="1400" dirty="0"/>
          </a:p>
        </p:txBody>
      </p:sp>
      <p:sp>
        <p:nvSpPr>
          <p:cNvPr id="6" name="Text 4"/>
          <p:cNvSpPr txBox="1"/>
          <p:nvPr/>
        </p:nvSpPr>
        <p:spPr>
          <a:xfrm>
            <a:off x="1143000" y="173736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Variables explicatives</a:t>
            </a:r>
            <a:endParaRPr lang="en-US" sz="1500" dirty="0"/>
          </a:p>
        </p:txBody>
      </p:sp>
      <p:sp>
        <p:nvSpPr>
          <p:cNvPr id="7" name="Text 5"/>
          <p:cNvSpPr txBox="1"/>
          <p:nvPr/>
        </p:nvSpPr>
        <p:spPr>
          <a:xfrm>
            <a:off x="1143000" y="2121408"/>
            <a:ext cx="10058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Démographie et contexte socio-économique uniquement (âge/sexe de l'enfant, emploi et éducation des parents, revenu, région...) — jamais les variables opérationnelles de garde, pour éviter toute fuite.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548640" y="3182112"/>
            <a:ext cx="384048" cy="384048"/>
          </a:xfrm>
          <a:prstGeom prst="ellipse">
            <a:avLst/>
          </a:prstGeom>
          <a:solidFill>
            <a:srgbClr val="171B24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548640" y="318211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EE7C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</a:t>
            </a:r>
            <a:endParaRPr lang="en-US" sz="1400" dirty="0"/>
          </a:p>
        </p:txBody>
      </p:sp>
      <p:sp>
        <p:nvSpPr>
          <p:cNvPr id="10" name="Text 8"/>
          <p:cNvSpPr txBox="1"/>
          <p:nvPr/>
        </p:nvSpPr>
        <p:spPr>
          <a:xfrm>
            <a:off x="1143000" y="315468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Deux modèles, pondérés</a:t>
            </a:r>
            <a:endParaRPr lang="en-US" sz="1500" dirty="0"/>
          </a:p>
        </p:txBody>
      </p:sp>
      <p:sp>
        <p:nvSpPr>
          <p:cNvPr id="11" name="Text 9"/>
          <p:cNvSpPr txBox="1"/>
          <p:nvPr/>
        </p:nvSpPr>
        <p:spPr>
          <a:xfrm>
            <a:off x="1143000" y="3538728"/>
            <a:ext cx="10058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Régression logistique multinomiale (explicatif) et random forest (contrôle), tous deux pondérés par le poids d'enquête FEWT.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48640" y="4599432"/>
            <a:ext cx="384048" cy="384048"/>
          </a:xfrm>
          <a:prstGeom prst="ellipse">
            <a:avLst/>
          </a:prstGeom>
          <a:solidFill>
            <a:srgbClr val="171B24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548640" y="459943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EE7C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</a:t>
            </a:r>
            <a:endParaRPr lang="en-US" sz="1400" dirty="0"/>
          </a:p>
        </p:txBody>
      </p:sp>
      <p:sp>
        <p:nvSpPr>
          <p:cNvPr id="14" name="Text 12"/>
          <p:cNvSpPr txBox="1"/>
          <p:nvPr/>
        </p:nvSpPr>
        <p:spPr>
          <a:xfrm>
            <a:off x="1143000" y="45720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Validation</a:t>
            </a:r>
            <a:endParaRPr lang="en-US" sz="1500" dirty="0"/>
          </a:p>
        </p:txBody>
      </p:sp>
      <p:sp>
        <p:nvSpPr>
          <p:cNvPr id="15" name="Text 13"/>
          <p:cNvSpPr txBox="1"/>
          <p:nvPr/>
        </p:nvSpPr>
        <p:spPr>
          <a:xfrm>
            <a:off x="1143000" y="4956048"/>
            <a:ext cx="10058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Split 75/25 stratifié, graine fixe. Comparaison à une référence naïve (toujours prédire la classe majoritaire).</a:t>
            </a:r>
            <a:endParaRPr lang="en-US" sz="1200" dirty="0"/>
          </a:p>
        </p:txBody>
      </p:sp>
      <p:sp>
        <p:nvSpPr>
          <p:cNvPr id="16" name="Text 14"/>
          <p:cNvSpPr txBox="1"/>
          <p:nvPr/>
        </p:nvSpPr>
        <p:spPr>
          <a:xfrm>
            <a:off x="11274552" y="635508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1000" dirty="0"/>
          </a:p>
        </p:txBody>
      </p:sp>
      <p:sp>
        <p:nvSpPr>
          <p:cNvPr id="17" name="Text 15"/>
          <p:cNvSpPr txBox="1"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jnz — data analysis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50292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2296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des modèles</a:t>
            </a:r>
            <a:endParaRPr lang="en-US" sz="30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60020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Accuracy pondérée par le poids d'enquête, sur l'échantillon test (25 %).</a:t>
            </a:r>
            <a:endParaRPr lang="en-US" sz="125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548640" y="2103120"/>
          <a:ext cx="11091672" cy="38404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Text 3"/>
          <p:cNvSpPr txBox="1"/>
          <p:nvPr/>
        </p:nvSpPr>
        <p:spPr>
          <a:xfrm>
            <a:off x="548640" y="603504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EE7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+19,7 points au-dessus de la référence naïve : signal explicatif réel.</a:t>
            </a:r>
            <a:endParaRPr lang="en-US" sz="1200" dirty="0"/>
          </a:p>
        </p:txBody>
      </p:sp>
      <p:sp>
        <p:nvSpPr>
          <p:cNvPr id="7" name="Text 4"/>
          <p:cNvSpPr txBox="1"/>
          <p:nvPr/>
        </p:nvSpPr>
        <p:spPr>
          <a:xfrm>
            <a:off x="11274552" y="635508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</a:t>
            </a:r>
            <a:endParaRPr lang="en-US" sz="1000" dirty="0"/>
          </a:p>
        </p:txBody>
      </p:sp>
      <p:sp>
        <p:nvSpPr>
          <p:cNvPr id="8" name="Text 5"/>
          <p:cNvSpPr txBox="1"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jnz — data analysis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50292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2296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Facteurs les plus explicatifs</a:t>
            </a:r>
            <a:endParaRPr lang="en-US" sz="30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60020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Importance des variables (random forest), 10 premières.</a:t>
            </a:r>
            <a:endParaRPr lang="en-US" sz="125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548640" y="2103120"/>
          <a:ext cx="11091672" cy="41148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Text 3"/>
          <p:cNvSpPr txBox="1"/>
          <p:nvPr/>
        </p:nvSpPr>
        <p:spPr>
          <a:xfrm>
            <a:off x="11274552" y="635508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</a:t>
            </a:r>
            <a:endParaRPr lang="en-US" sz="1000" dirty="0"/>
          </a:p>
        </p:txBody>
      </p:sp>
      <p:sp>
        <p:nvSpPr>
          <p:cNvPr id="7" name="Text 4"/>
          <p:cNvSpPr txBox="1"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jnz — data analysis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50292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2296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Limites à garder en tête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1554480"/>
          </a:xfrm>
          <a:prstGeom prst="roundRect">
            <a:avLst>
              <a:gd name="adj" fmla="val 7059"/>
            </a:avLst>
          </a:prstGeom>
          <a:solidFill>
            <a:srgbClr val="171B24"/>
          </a:solidFill>
          <a:ln w="12700">
            <a:solidFill>
              <a:srgbClr val="7AA2FF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914400" y="2148840"/>
            <a:ext cx="1036015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Catégories de la cible déduites, pas officielles</a:t>
            </a:r>
            <a:endParaRPr lang="en-US" sz="1600" dirty="0"/>
          </a:p>
        </p:txBody>
      </p:sp>
      <p:sp>
        <p:nvSpPr>
          <p:cNvPr id="6" name="Text 4"/>
          <p:cNvSpPr txBox="1"/>
          <p:nvPr/>
        </p:nvSpPr>
        <p:spPr>
          <a:xfrm>
            <a:off x="914400" y="2560320"/>
            <a:ext cx="103601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fichier ne contient pas les libellés officiels du codebook NCES. Les 5 catégories de mode de garde ont été déduites par recoupement avec les indicateurs de garde actuelle (proche / non-proche / programme). À confirmer avec le codebook officiel si disponible.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48640" y="3657600"/>
            <a:ext cx="11091672" cy="1371600"/>
          </a:xfrm>
          <a:prstGeom prst="roundRect">
            <a:avLst>
              <a:gd name="adj" fmla="val 8000"/>
            </a:avLst>
          </a:prstGeom>
          <a:solidFill>
            <a:srgbClr val="171B24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914400" y="3886200"/>
            <a:ext cx="103601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Classe rare mal prédite, corrélation ≠ causalité</a:t>
            </a:r>
            <a:endParaRPr lang="en-US" sz="1500" dirty="0"/>
          </a:p>
        </p:txBody>
      </p:sp>
      <p:sp>
        <p:nvSpPr>
          <p:cNvPr id="9" name="Text 7"/>
          <p:cNvSpPr txBox="1"/>
          <p:nvPr/>
        </p:nvSpPr>
        <p:spPr>
          <a:xfrm>
            <a:off x="914400" y="4251960"/>
            <a:ext cx="1036015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 Garde combinée / autre » (114 cas) est trop rare pour être bien prédite. Les facteurs identifiés sont des associations statistiques, pas des relations causales.</a:t>
            </a:r>
            <a:endParaRPr lang="en-US" sz="1250" dirty="0"/>
          </a:p>
        </p:txBody>
      </p:sp>
      <p:sp>
        <p:nvSpPr>
          <p:cNvPr id="10" name="Text 8"/>
          <p:cNvSpPr txBox="1"/>
          <p:nvPr/>
        </p:nvSpPr>
        <p:spPr>
          <a:xfrm>
            <a:off x="11274552" y="635508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06</a:t>
            </a:r>
            <a:endParaRPr lang="en-US" sz="1000" dirty="0"/>
          </a:p>
        </p:txBody>
      </p:sp>
      <p:sp>
        <p:nvSpPr>
          <p:cNvPr id="11" name="Text 9"/>
          <p:cNvSpPr txBox="1"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jnz — data analysis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2026-08-29T05:32:47Z</dcterms:created>
  <dcterms:modified xsi:type="dcterms:W3CDTF">2026-08-29T05:32:47Z</dcterms:modified>
</cp:coreProperties>
</file>