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des cancers déclarés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F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Poumon</c:v>
                  </c:pt>
                  <c:pt idx="1">
                    <c:v>Colon</c:v>
                  </c:pt>
                  <c:pt idx="2">
                    <c:v>Mélanome</c:v>
                  </c:pt>
                  <c:pt idx="3">
                    <c:v>Sein</c:v>
                  </c:pt>
                  <c:pt idx="4">
                    <c:v>Peau (non-mélanome)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2.2</c:v>
                </c:pt>
                <c:pt idx="1">
                  <c:v>2.5</c:v>
                </c:pt>
                <c:pt idx="2">
                  <c:v>5.1</c:v>
                </c:pt>
                <c:pt idx="3">
                  <c:v>14.1</c:v>
                </c:pt>
                <c:pt idx="4">
                  <c:v>21.4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E8EAF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Cancer du poumon (n=23)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F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Fumeur actuel</c:v>
                  </c:pt>
                  <c:pt idx="1">
                    <c:v>Ancien fumeur</c:v>
                  </c:pt>
                  <c:pt idx="2">
                    <c:v>N'a jamais fumé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39.1</c:v>
                </c:pt>
                <c:pt idx="1">
                  <c:v>39.1</c:v>
                </c:pt>
                <c:pt idx="2">
                  <c:v>21.7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Reste de l'échantillon</c:v>
                </c:pt>
              </c:strCache>
            </c:strRef>
          </c:tx>
          <c:spPr>
            <a:solidFill>
              <a:srgbClr val="7AA2FF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F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Fumeur actuel</c:v>
                  </c:pt>
                  <c:pt idx="1">
                    <c:v>Ancien fumeur</c:v>
                  </c:pt>
                  <c:pt idx="2">
                    <c:v>N'a jamais fumé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10.3</c:v>
                </c:pt>
                <c:pt idx="1">
                  <c:v>25.1</c:v>
                </c:pt>
                <c:pt idx="2">
                  <c:v>64.5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E8EAF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9AA1B1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 eu un cancer (n=1 073)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F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Fumeur actuel</c:v>
                  </c:pt>
                  <c:pt idx="1">
                    <c:v>Ancien fumeur</c:v>
                  </c:pt>
                  <c:pt idx="2">
                    <c:v>N'a jamais fumé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</c:v>
                </c:pt>
                <c:pt idx="1">
                  <c:v>36.4</c:v>
                </c:pt>
                <c:pt idx="2">
                  <c:v>54.6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Jamais eu de cancer (n=5 592)</c:v>
                </c:pt>
              </c:strCache>
            </c:strRef>
          </c:tx>
          <c:spPr>
            <a:solidFill>
              <a:srgbClr val="7AA2FF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F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Fumeur actuel</c:v>
                  </c:pt>
                  <c:pt idx="1">
                    <c:v>Ancien fumeur</c:v>
                  </c:pt>
                  <c:pt idx="2">
                    <c:v>N'a jamais fumé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10.6</c:v>
                </c:pt>
                <c:pt idx="1">
                  <c:v>23.2</c:v>
                </c:pt>
                <c:pt idx="2">
                  <c:v>66.2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E8EAF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9AA1B1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ÉTUDE DE CAS — HINTS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jnz — data analysis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1475720" y="457200"/>
            <a:ext cx="128016" cy="128016"/>
          </a:xfrm>
          <a:prstGeom prst="ellipse">
            <a:avLst/>
          </a:prstGeom>
          <a:solidFill>
            <a:srgbClr val="6EE7C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457200" y="2286000"/>
            <a:ext cx="9601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Tabac et </a:t>
            </a:r>
            <a:pPr indent="0" marL="0">
              <a:buNone/>
            </a:pPr>
            <a:r>
              <a:rPr lang="en-US" sz="44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cancer du poumon</a:t>
            </a:r>
            <a:endParaRPr lang="en-US" sz="44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33375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HINTS 7 — analyse descriptive</a:t>
            </a:r>
            <a:endParaRPr lang="en-US" sz="2200" dirty="0"/>
          </a:p>
        </p:txBody>
      </p:sp>
      <p:sp>
        <p:nvSpPr>
          <p:cNvPr id="8" name="Text 6"/>
          <p:cNvSpPr txBox="1"/>
          <p:nvPr/>
        </p:nvSpPr>
        <p:spPr>
          <a:xfrm>
            <a:off x="457200" y="406908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Information National Trends Survey (National Cancer Institute) — 7 278 répondants en population générale. Quel lien apparaît entre statut tabagique et cancer du poumon déclaré ?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ÉTUDE DE CAS — HINTS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jnz — data analysis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8229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1430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</a:t>
            </a:r>
            <a:endParaRPr lang="en-US" sz="28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17830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Enquête population générale, pas une étude cas-témoins conçue pour établir une causalité.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2468880"/>
            <a:ext cx="3535680" cy="3566160"/>
          </a:xfrm>
          <a:prstGeom prst="roundRect">
            <a:avLst>
              <a:gd name="adj" fmla="val 2586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468880"/>
            <a:ext cx="3535680" cy="45720"/>
          </a:xfrm>
          <a:prstGeom prst="rect">
            <a:avLst/>
          </a:prstGeom>
          <a:solidFill>
            <a:srgbClr val="6EE7C8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85800" y="2743200"/>
            <a:ext cx="307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3337560"/>
            <a:ext cx="30784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HINTS 7 (National Cancer Institute), 7 278 répondants US, 470 variables. Cancer du poumon identifié via la variable dérivée Cancer_Cat (code 12).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12920" y="2468880"/>
            <a:ext cx="3535680" cy="3566160"/>
          </a:xfrm>
          <a:prstGeom prst="roundRect">
            <a:avLst>
              <a:gd name="adj" fmla="val 2586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12920" y="2468880"/>
            <a:ext cx="3535680" cy="45720"/>
          </a:xfrm>
          <a:prstGeom prst="rect">
            <a:avLst/>
          </a:prstGeom>
          <a:solidFill>
            <a:srgbClr val="7AA2FF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4541520" y="2743200"/>
            <a:ext cx="307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Portée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4541520" y="3337560"/>
            <a:ext cx="30784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Comparaisons descriptives en effectif/% — statut tabagique (Current/Former/Never), autres produits du tabac, profil démographique.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68640" y="2468880"/>
            <a:ext cx="3535680" cy="3566160"/>
          </a:xfrm>
          <a:prstGeom prst="roundRect">
            <a:avLst>
              <a:gd name="adj" fmla="val 2586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68640" y="2468880"/>
            <a:ext cx="3535680" cy="45720"/>
          </a:xfrm>
          <a:prstGeom prst="rect">
            <a:avLst/>
          </a:prstGeom>
          <a:solidFill>
            <a:srgbClr val="6EE7C8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8397240" y="2743200"/>
            <a:ext cx="307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8397240" y="3337560"/>
            <a:ext cx="30784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Sous-groupe cancer du poumon très restreint (n=23/7 278). Aucun test statistique ni pondération d'enquête — précision illusoire sur un si petit échantillon.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ÉTUDE DE CAS — HINTS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jnz — data analysis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8229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1430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cancer du poumon parmi les cancers déclarés</a:t>
            </a:r>
            <a:endParaRPr lang="en-US" sz="28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178308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1 073 répondants (15,9 %) déclarent avoir eu un cancer un jour — le poumon en représente 2,2 %.</a:t>
            </a:r>
            <a:endParaRPr lang="en-US" sz="13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57200" y="2331720"/>
          <a:ext cx="11247120" cy="3749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ÉTUDE DE CAS — HINTS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jnz — data analysis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8229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1430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Statut tabagique : cancer du poumon vs reste de l'échantillon</a:t>
            </a:r>
            <a:endParaRPr lang="en-US" sz="28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178308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78,2 % des cas de cancer du poumon sont fumeurs actuels ou anciens fumeurs, contre 35,4 % dans le reste de l'échantillon.</a:t>
            </a:r>
            <a:endParaRPr lang="en-US" sz="13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57200" y="2331720"/>
          <a:ext cx="11247120" cy="3749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ÉTUDE DE CAS — HINTS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jnz — data analysis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8229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1430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Statut tabagique × tous cancers (échantillon complet)</a:t>
            </a:r>
            <a:endParaRPr lang="en-US" sz="28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178308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Même écart, moins marqué, sur l'ensemble des types de cancer (n=7 278) — un signal plus robuste statistiquement.</a:t>
            </a:r>
            <a:endParaRPr lang="en-US" sz="13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57200" y="2331720"/>
          <a:ext cx="11247120" cy="3749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ÉTUDE DE CAS — HINTS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jnz — data analysis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8229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1430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Sous-groupe cancer du poumon (n=23)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457200" y="2468880"/>
            <a:ext cx="3535680" cy="3566160"/>
          </a:xfrm>
          <a:prstGeom prst="roundRect">
            <a:avLst>
              <a:gd name="adj" fmla="val 2586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468880"/>
            <a:ext cx="3535680" cy="45720"/>
          </a:xfrm>
          <a:prstGeom prst="rect">
            <a:avLst/>
          </a:prstGeom>
          <a:solidFill>
            <a:srgbClr val="6EE7C8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85800" y="2743200"/>
            <a:ext cx="307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Autres produits du tabac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3337560"/>
            <a:ext cx="30784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E-cigarette : 20 % (actuel ou ancien).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Cigares : 20 % ont déjà utilisé.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Tabac sans fumée : 10 % ont déjà utilisé.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12920" y="2468880"/>
            <a:ext cx="3535680" cy="3566160"/>
          </a:xfrm>
          <a:prstGeom prst="roundRect">
            <a:avLst>
              <a:gd name="adj" fmla="val 2586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12920" y="2468880"/>
            <a:ext cx="3535680" cy="45720"/>
          </a:xfrm>
          <a:prstGeom prst="rect">
            <a:avLst/>
          </a:prstGeom>
          <a:solidFill>
            <a:srgbClr val="7AA2F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4541520" y="2743200"/>
            <a:ext cx="307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4541520" y="3246120"/>
            <a:ext cx="307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 ans</a:t>
            </a:r>
            <a:endParaRPr lang="en-US" sz="3200" dirty="0"/>
          </a:p>
        </p:txBody>
      </p:sp>
      <p:sp>
        <p:nvSpPr>
          <p:cNvPr id="15" name="Text 13"/>
          <p:cNvSpPr txBox="1"/>
          <p:nvPr/>
        </p:nvSpPr>
        <p:spPr>
          <a:xfrm>
            <a:off x="4541520" y="4114800"/>
            <a:ext cx="30784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Moyenne (médiane 70, écart-type 11,4). De 44 à 86 ans.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68640" y="2468880"/>
            <a:ext cx="3535680" cy="3566160"/>
          </a:xfrm>
          <a:prstGeom prst="roundRect">
            <a:avLst>
              <a:gd name="adj" fmla="val 2586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68640" y="2468880"/>
            <a:ext cx="3535680" cy="45720"/>
          </a:xfrm>
          <a:prstGeom prst="rect">
            <a:avLst/>
          </a:prstGeom>
          <a:solidFill>
            <a:srgbClr val="6EE7C8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8397240" y="2743200"/>
            <a:ext cx="307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Sexe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8397240" y="3246120"/>
            <a:ext cx="307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65 %</a:t>
            </a:r>
            <a:endParaRPr lang="en-US" sz="3200" dirty="0"/>
          </a:p>
        </p:txBody>
      </p:sp>
      <p:sp>
        <p:nvSpPr>
          <p:cNvPr id="20" name="Text 18"/>
          <p:cNvSpPr txBox="1"/>
          <p:nvPr/>
        </p:nvSpPr>
        <p:spPr>
          <a:xfrm>
            <a:off x="8397240" y="4114800"/>
            <a:ext cx="30784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femmes parmi les 23 cas (34,8 % d'hommes).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ÉTUDE DE CAS — HINTS 7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jnz — data analysis</a:t>
            </a:r>
            <a:endParaRPr lang="en-US" sz="900" dirty="0"/>
          </a:p>
        </p:txBody>
      </p:sp>
      <p:sp>
        <p:nvSpPr>
          <p:cNvPr id="4" name="Text 2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8229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D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1430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457200" y="2103120"/>
            <a:ext cx="11247120" cy="3566160"/>
          </a:xfrm>
          <a:prstGeom prst="roundRect">
            <a:avLst>
              <a:gd name="adj" fmla="val 2564"/>
            </a:avLst>
          </a:prstGeom>
          <a:solidFill>
            <a:srgbClr val="12151C"/>
          </a:solidFill>
          <a:ln w="19050">
            <a:solidFill>
              <a:srgbClr val="7AA2F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22960" y="24688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Association, pas causalité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3017520"/>
            <a:ext cx="10515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HINTS est une enquête déclarative transversale en population générale — elle ne permet pas d'établir une relation causale, seulement de documenter une association. Le sous-groupe cancer du poumon (n=23) est trop restreint pour un test statistique formel ou une pondération d'enquête fiable : les pourcentages ci-avant sont indicatifs, pas des estimations de précision démontrée. Le lien tabac/cancer du poumon est par ailleurs déjà solidement établi dans la littérature médicale — cette étude ne fait que le retrouver, de façon cohérente, sur un échantillon déclaratif.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2026-09-02T11:27:09Z</dcterms:created>
  <dcterms:modified xsi:type="dcterms:W3CDTF">2026-09-02T11:27:09Z</dcterms:modified>
</cp:coreProperties>
</file>