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charts/chart1.xml" ContentType="application/vnd.openxmlformats-officedocument.drawingml.chart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2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3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des cancers déclarés</c:v>
                </c:pt>
              </c:strCache>
            </c:strRef>
          </c:tx>
          <c:spPr>
            <a:solidFill>
              <a:srgbClr val="6EE7C8"/>
            </a:solidFill>
            <a:effectLst/>
          </c:spPr>
          <c:invertIfNegative val="0"/>
          <c:dLbls>
            <c:numFmt formatCode="0.0" sourceLinked="0"/>
            <c:txPr>
              <a:bodyPr/>
              <a:lstStyle/>
              <a:p>
                <a:pPr>
                  <a:defRPr b="0" i="0" strike="noStrike" sz="1100" u="none">
                    <a:solidFill>
                      <a:srgbClr val="E8EAF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Poumon</c:v>
                  </c:pt>
                  <c:pt idx="1">
                    <c:v>Colon</c:v>
                  </c:pt>
                  <c:pt idx="2">
                    <c:v>Mélanome</c:v>
                  </c:pt>
                  <c:pt idx="3">
                    <c:v>Sein</c:v>
                  </c:pt>
                  <c:pt idx="4">
                    <c:v>Peau (non-mélanome)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2.2</c:v>
                </c:pt>
                <c:pt idx="1">
                  <c:v>2.5</c:v>
                </c:pt>
                <c:pt idx="2">
                  <c:v>5.1</c:v>
                </c:pt>
                <c:pt idx="3">
                  <c:v>14.1</c:v>
                </c:pt>
                <c:pt idx="4">
                  <c:v>21.4</c:v>
                </c:pt>
              </c:numCache>
            </c:numRef>
          </c:val>
        </c:ser>
        <c:dLbls>
          <c:numFmt formatCode="0.0" sourceLinked="0"/>
          <c:txPr>
            <a:bodyPr/>
            <a:lstStyle/>
            <a:p>
              <a:pPr>
                <a:defRPr b="0" i="0" strike="noStrike" sz="1100" u="none">
                  <a:solidFill>
                    <a:srgbClr val="E8EAF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4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9AA1B1"/>
                </a:solidFill>
                <a:latin typeface="Calibri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9AA1B1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Cancer du poumon (n=23)</c:v>
                </c:pt>
              </c:strCache>
            </c:strRef>
          </c:tx>
          <c:spPr>
            <a:solidFill>
              <a:srgbClr val="6EE7C8"/>
            </a:solidFill>
            <a:effectLst/>
          </c:spPr>
          <c:invertIfNegative val="0"/>
          <c:dLbls>
            <c:numFmt formatCode="0.0" sourceLinked="0"/>
            <c:txPr>
              <a:bodyPr/>
              <a:lstStyle/>
              <a:p>
                <a:pPr>
                  <a:defRPr b="0" i="0" strike="noStrike" sz="1100" u="none">
                    <a:solidFill>
                      <a:srgbClr val="E8EAF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Fumeur actuel</c:v>
                  </c:pt>
                  <c:pt idx="1">
                    <c:v>Ancien fumeur</c:v>
                  </c:pt>
                  <c:pt idx="2">
                    <c:v>N'a jamais fumé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39.1</c:v>
                </c:pt>
                <c:pt idx="1">
                  <c:v>39.1</c:v>
                </c:pt>
                <c:pt idx="2">
                  <c:v>21.7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Reste de l'échantillon</c:v>
                </c:pt>
              </c:strCache>
            </c:strRef>
          </c:tx>
          <c:spPr>
            <a:solidFill>
              <a:srgbClr val="7AA2FF"/>
            </a:solidFill>
            <a:effectLst/>
          </c:spPr>
          <c:invertIfNegative val="0"/>
          <c:dLbls>
            <c:numFmt formatCode="0.0" sourceLinked="0"/>
            <c:txPr>
              <a:bodyPr/>
              <a:lstStyle/>
              <a:p>
                <a:pPr>
                  <a:defRPr b="0" i="0" strike="noStrike" sz="1100" u="none">
                    <a:solidFill>
                      <a:srgbClr val="E8EAF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Fumeur actuel</c:v>
                  </c:pt>
                  <c:pt idx="1">
                    <c:v>Ancien fumeur</c:v>
                  </c:pt>
                  <c:pt idx="2">
                    <c:v>N'a jamais fumé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10.3</c:v>
                </c:pt>
                <c:pt idx="1">
                  <c:v>25.1</c:v>
                </c:pt>
                <c:pt idx="2">
                  <c:v>64.5</c:v>
                </c:pt>
              </c:numCache>
            </c:numRef>
          </c:val>
        </c:ser>
        <c:dLbls>
          <c:numFmt formatCode="0.0" sourceLinked="0"/>
          <c:txPr>
            <a:bodyPr/>
            <a:lstStyle/>
            <a:p>
              <a:pPr>
                <a:defRPr b="0" i="0" strike="noStrike" sz="1100" u="none">
                  <a:solidFill>
                    <a:srgbClr val="E8EAF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4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9AA1B1"/>
                </a:solidFill>
                <a:latin typeface="Calibri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9AA1B1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txPr>
        <a:bodyPr/>
        <a:lstStyle/>
        <a:p>
          <a:pPr>
            <a:defRPr sz="1100">
              <a:solidFill>
                <a:srgbClr val="9AA1B1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 eu un cancer (n=1 073)</c:v>
                </c:pt>
              </c:strCache>
            </c:strRef>
          </c:tx>
          <c:spPr>
            <a:solidFill>
              <a:srgbClr val="6EE7C8"/>
            </a:solidFill>
            <a:effectLst/>
          </c:spPr>
          <c:invertIfNegative val="0"/>
          <c:dLbls>
            <c:numFmt formatCode="0.0" sourceLinked="0"/>
            <c:txPr>
              <a:bodyPr/>
              <a:lstStyle/>
              <a:p>
                <a:pPr>
                  <a:defRPr b="0" i="0" strike="noStrike" sz="1100" u="none">
                    <a:solidFill>
                      <a:srgbClr val="E8EAF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Fumeur actuel</c:v>
                  </c:pt>
                  <c:pt idx="1">
                    <c:v>Ancien fumeur</c:v>
                  </c:pt>
                  <c:pt idx="2">
                    <c:v>N'a jamais fumé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36.4</c:v>
                </c:pt>
                <c:pt idx="2">
                  <c:v>54.6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Jamais eu de cancer (n=5 592)</c:v>
                </c:pt>
              </c:strCache>
            </c:strRef>
          </c:tx>
          <c:spPr>
            <a:solidFill>
              <a:srgbClr val="7AA2FF"/>
            </a:solidFill>
            <a:effectLst/>
          </c:spPr>
          <c:invertIfNegative val="0"/>
          <c:dLbls>
            <c:numFmt formatCode="0.0" sourceLinked="0"/>
            <c:txPr>
              <a:bodyPr/>
              <a:lstStyle/>
              <a:p>
                <a:pPr>
                  <a:defRPr b="0" i="0" strike="noStrike" sz="1100" u="none">
                    <a:solidFill>
                      <a:srgbClr val="E8EAF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Fumeur actuel</c:v>
                  </c:pt>
                  <c:pt idx="1">
                    <c:v>Ancien fumeur</c:v>
                  </c:pt>
                  <c:pt idx="2">
                    <c:v>N'a jamais fumé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10.6</c:v>
                </c:pt>
                <c:pt idx="1">
                  <c:v>23.2</c:v>
                </c:pt>
                <c:pt idx="2">
                  <c:v>66.2</c:v>
                </c:pt>
              </c:numCache>
            </c:numRef>
          </c:val>
        </c:ser>
        <c:dLbls>
          <c:numFmt formatCode="0.0" sourceLinked="0"/>
          <c:txPr>
            <a:bodyPr/>
            <a:lstStyle/>
            <a:p>
              <a:pPr>
                <a:defRPr b="0" i="0" strike="noStrike" sz="1100" u="none">
                  <a:solidFill>
                    <a:srgbClr val="E8EAF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4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9AA1B1"/>
                </a:solidFill>
                <a:latin typeface="Calibri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9AA1B1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txPr>
        <a:bodyPr/>
        <a:lstStyle/>
        <a:p>
          <a:pPr>
            <a:defRPr sz="1100">
              <a:solidFill>
                <a:srgbClr val="9AA1B1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457200" y="4114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6EE7C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ÉTUDE DE CAS — HINTS 7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457200" y="644652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jnz — data analysis</a:t>
            </a:r>
            <a:endParaRPr lang="en-US" sz="900" dirty="0"/>
          </a:p>
        </p:txBody>
      </p:sp>
      <p:sp>
        <p:nvSpPr>
          <p:cNvPr id="4" name="Text 2"/>
          <p:cNvSpPr txBox="1"/>
          <p:nvPr/>
        </p:nvSpPr>
        <p:spPr>
          <a:xfrm>
            <a:off x="11247120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01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11475720" y="457200"/>
            <a:ext cx="128016" cy="128016"/>
          </a:xfrm>
          <a:prstGeom prst="ellipse">
            <a:avLst/>
          </a:prstGeom>
          <a:solidFill>
            <a:srgbClr val="6EE7C8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457200" y="2286000"/>
            <a:ext cx="96012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Tabac et </a:t>
            </a:r>
            <a:pPr indent="0" marL="0">
              <a:buNone/>
            </a:pPr>
            <a:r>
              <a:rPr lang="en-US" sz="4400" b="1" dirty="0">
                <a:solidFill>
                  <a:srgbClr val="6EE7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cancer du poumon</a:t>
            </a:r>
            <a:endParaRPr lang="en-US" sz="4400" dirty="0"/>
          </a:p>
        </p:txBody>
      </p:sp>
      <p:sp>
        <p:nvSpPr>
          <p:cNvPr id="7" name="Text 5"/>
          <p:cNvSpPr txBox="1"/>
          <p:nvPr/>
        </p:nvSpPr>
        <p:spPr>
          <a:xfrm>
            <a:off x="457200" y="33375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7AA2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HINTS 7 — analyse descriptive</a:t>
            </a:r>
            <a:endParaRPr lang="en-US" sz="2200" dirty="0"/>
          </a:p>
        </p:txBody>
      </p:sp>
      <p:sp>
        <p:nvSpPr>
          <p:cNvPr id="8" name="Text 6"/>
          <p:cNvSpPr txBox="1"/>
          <p:nvPr/>
        </p:nvSpPr>
        <p:spPr>
          <a:xfrm>
            <a:off x="457200" y="4069080"/>
            <a:ext cx="8686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 Information National Trends Survey (National Cancer Institute) — 7 278 répondants en population générale. Quel lien apparaît entre statut tabagique et cancer du poumon déclaré ?</a:t>
            </a:r>
            <a:endParaRPr lang="en-US" sz="1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457200" y="4114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6EE7C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ÉTUDE DE CAS — HINTS 7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457200" y="644652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jnz — data analysis</a:t>
            </a:r>
            <a:endParaRPr lang="en-US" sz="900" dirty="0"/>
          </a:p>
        </p:txBody>
      </p:sp>
      <p:sp>
        <p:nvSpPr>
          <p:cNvPr id="4" name="Text 2"/>
          <p:cNvSpPr txBox="1"/>
          <p:nvPr/>
        </p:nvSpPr>
        <p:spPr>
          <a:xfrm>
            <a:off x="11247120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02</a:t>
            </a:r>
            <a:endParaRPr lang="en-US" sz="900" dirty="0"/>
          </a:p>
        </p:txBody>
      </p:sp>
      <p:sp>
        <p:nvSpPr>
          <p:cNvPr id="5" name="Text 3"/>
          <p:cNvSpPr txBox="1"/>
          <p:nvPr/>
        </p:nvSpPr>
        <p:spPr>
          <a:xfrm>
            <a:off x="457200" y="82296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01</a:t>
            </a:r>
            <a:endParaRPr lang="en-US" sz="1200" dirty="0"/>
          </a:p>
        </p:txBody>
      </p:sp>
      <p:sp>
        <p:nvSpPr>
          <p:cNvPr id="6" name="Text 4"/>
          <p:cNvSpPr txBox="1"/>
          <p:nvPr/>
        </p:nvSpPr>
        <p:spPr>
          <a:xfrm>
            <a:off x="457200" y="1143000"/>
            <a:ext cx="10515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Méthode</a:t>
            </a:r>
            <a:endParaRPr lang="en-US" sz="2800" dirty="0"/>
          </a:p>
        </p:txBody>
      </p:sp>
      <p:sp>
        <p:nvSpPr>
          <p:cNvPr id="7" name="Text 5"/>
          <p:cNvSpPr txBox="1"/>
          <p:nvPr/>
        </p:nvSpPr>
        <p:spPr>
          <a:xfrm>
            <a:off x="457200" y="178308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Enquête population générale, pas une étude cas-témoins conçue pour établir une causalité.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57200" y="2468880"/>
            <a:ext cx="3535680" cy="3566160"/>
          </a:xfrm>
          <a:prstGeom prst="roundRect">
            <a:avLst>
              <a:gd name="adj" fmla="val 2586"/>
            </a:avLst>
          </a:prstGeom>
          <a:solidFill>
            <a:srgbClr val="12151C"/>
          </a:solidFill>
          <a:ln w="12700">
            <a:solidFill>
              <a:srgbClr val="262B36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2468880"/>
            <a:ext cx="3535680" cy="45720"/>
          </a:xfrm>
          <a:prstGeom prst="rect">
            <a:avLst/>
          </a:prstGeom>
          <a:solidFill>
            <a:srgbClr val="6EE7C8"/>
          </a:solidFill>
          <a:ln/>
        </p:spPr>
      </p:sp>
      <p:sp>
        <p:nvSpPr>
          <p:cNvPr id="10" name="Text 8"/>
          <p:cNvSpPr txBox="1"/>
          <p:nvPr/>
        </p:nvSpPr>
        <p:spPr>
          <a:xfrm>
            <a:off x="685800" y="2743200"/>
            <a:ext cx="307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</a:t>
            </a:r>
            <a:endParaRPr lang="en-US" sz="1600" dirty="0"/>
          </a:p>
        </p:txBody>
      </p:sp>
      <p:sp>
        <p:nvSpPr>
          <p:cNvPr id="11" name="Text 9"/>
          <p:cNvSpPr txBox="1"/>
          <p:nvPr/>
        </p:nvSpPr>
        <p:spPr>
          <a:xfrm>
            <a:off x="685800" y="3337560"/>
            <a:ext cx="3078480" cy="2468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HINTS 7 (National Cancer Institute), 7 278 répondants US, 470 variables. Cancer du poumon identifié via la variable dérivée Cancer_Cat (code 12).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4312920" y="2468880"/>
            <a:ext cx="3535680" cy="3566160"/>
          </a:xfrm>
          <a:prstGeom prst="roundRect">
            <a:avLst>
              <a:gd name="adj" fmla="val 2586"/>
            </a:avLst>
          </a:prstGeom>
          <a:solidFill>
            <a:srgbClr val="12151C"/>
          </a:solidFill>
          <a:ln w="12700">
            <a:solidFill>
              <a:srgbClr val="262B36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312920" y="2468880"/>
            <a:ext cx="3535680" cy="45720"/>
          </a:xfrm>
          <a:prstGeom prst="rect">
            <a:avLst/>
          </a:prstGeom>
          <a:solidFill>
            <a:srgbClr val="7AA2FF"/>
          </a:solidFill>
          <a:ln/>
        </p:spPr>
      </p:sp>
      <p:sp>
        <p:nvSpPr>
          <p:cNvPr id="14" name="Text 12"/>
          <p:cNvSpPr txBox="1"/>
          <p:nvPr/>
        </p:nvSpPr>
        <p:spPr>
          <a:xfrm>
            <a:off x="4541520" y="2743200"/>
            <a:ext cx="307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Portée</a:t>
            </a:r>
            <a:endParaRPr lang="en-US" sz="1600" dirty="0"/>
          </a:p>
        </p:txBody>
      </p:sp>
      <p:sp>
        <p:nvSpPr>
          <p:cNvPr id="15" name="Text 13"/>
          <p:cNvSpPr txBox="1"/>
          <p:nvPr/>
        </p:nvSpPr>
        <p:spPr>
          <a:xfrm>
            <a:off x="4541520" y="3337560"/>
            <a:ext cx="3078480" cy="2468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Comparaisons descriptives en effectif/% — statut tabagique (Current/Former/Never), autres produits du tabac, profil démographique.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8168640" y="2468880"/>
            <a:ext cx="3535680" cy="3566160"/>
          </a:xfrm>
          <a:prstGeom prst="roundRect">
            <a:avLst>
              <a:gd name="adj" fmla="val 2586"/>
            </a:avLst>
          </a:prstGeom>
          <a:solidFill>
            <a:srgbClr val="12151C"/>
          </a:solidFill>
          <a:ln w="12700">
            <a:solidFill>
              <a:srgbClr val="262B36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8168640" y="2468880"/>
            <a:ext cx="3535680" cy="45720"/>
          </a:xfrm>
          <a:prstGeom prst="rect">
            <a:avLst/>
          </a:prstGeom>
          <a:solidFill>
            <a:srgbClr val="6EE7C8"/>
          </a:solidFill>
          <a:ln/>
        </p:spPr>
      </p:sp>
      <p:sp>
        <p:nvSpPr>
          <p:cNvPr id="18" name="Text 16"/>
          <p:cNvSpPr txBox="1"/>
          <p:nvPr/>
        </p:nvSpPr>
        <p:spPr>
          <a:xfrm>
            <a:off x="8397240" y="2743200"/>
            <a:ext cx="307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</a:t>
            </a:r>
            <a:endParaRPr lang="en-US" sz="1600" dirty="0"/>
          </a:p>
        </p:txBody>
      </p:sp>
      <p:sp>
        <p:nvSpPr>
          <p:cNvPr id="19" name="Text 17"/>
          <p:cNvSpPr txBox="1"/>
          <p:nvPr/>
        </p:nvSpPr>
        <p:spPr>
          <a:xfrm>
            <a:off x="8397240" y="3337560"/>
            <a:ext cx="3078480" cy="2468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Sous-groupe cancer du poumon très restreint (n=23/7 278). Aucun test statistique ni pondération d'enquête — précision illusoire sur un si petit échantillon.</a:t>
            </a:r>
            <a:endParaRPr lang="en-US" sz="12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457200" y="4114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6EE7C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ÉTUDE DE CAS — HINTS 7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457200" y="644652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jnz — data analysis</a:t>
            </a:r>
            <a:endParaRPr lang="en-US" sz="900" dirty="0"/>
          </a:p>
        </p:txBody>
      </p:sp>
      <p:sp>
        <p:nvSpPr>
          <p:cNvPr id="4" name="Text 2"/>
          <p:cNvSpPr txBox="1"/>
          <p:nvPr/>
        </p:nvSpPr>
        <p:spPr>
          <a:xfrm>
            <a:off x="11247120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03</a:t>
            </a:r>
            <a:endParaRPr lang="en-US" sz="900" dirty="0"/>
          </a:p>
        </p:txBody>
      </p:sp>
      <p:sp>
        <p:nvSpPr>
          <p:cNvPr id="5" name="Text 3"/>
          <p:cNvSpPr txBox="1"/>
          <p:nvPr/>
        </p:nvSpPr>
        <p:spPr>
          <a:xfrm>
            <a:off x="457200" y="82296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02</a:t>
            </a:r>
            <a:endParaRPr lang="en-US" sz="1200" dirty="0"/>
          </a:p>
        </p:txBody>
      </p:sp>
      <p:sp>
        <p:nvSpPr>
          <p:cNvPr id="6" name="Text 4"/>
          <p:cNvSpPr txBox="1"/>
          <p:nvPr/>
        </p:nvSpPr>
        <p:spPr>
          <a:xfrm>
            <a:off x="457200" y="1143000"/>
            <a:ext cx="10515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 cancer du poumon parmi les cancers déclarés</a:t>
            </a:r>
            <a:endParaRPr lang="en-US" sz="2800" dirty="0"/>
          </a:p>
        </p:txBody>
      </p:sp>
      <p:sp>
        <p:nvSpPr>
          <p:cNvPr id="7" name="Text 5"/>
          <p:cNvSpPr txBox="1"/>
          <p:nvPr/>
        </p:nvSpPr>
        <p:spPr>
          <a:xfrm>
            <a:off x="457200" y="1783080"/>
            <a:ext cx="10515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1 073 répondants (15,9 %) déclarent avoir eu un cancer un jour — le poumon en représente 2,2 %.</a:t>
            </a:r>
            <a:endParaRPr lang="en-US" sz="1300" dirty="0"/>
          </a:p>
        </p:txBody>
      </p:sp>
      <p:graphicFrame>
        <p:nvGraphicFramePr>
          <p:cNvPr id="8" name="Chart 0" descr=""/>
          <p:cNvGraphicFramePr/>
          <p:nvPr/>
        </p:nvGraphicFramePr>
        <p:xfrm>
          <a:off x="457200" y="2331720"/>
          <a:ext cx="11247120" cy="37490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457200" y="4114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6EE7C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ÉTUDE DE CAS — HINTS 7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457200" y="644652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jnz — data analysis</a:t>
            </a:r>
            <a:endParaRPr lang="en-US" sz="900" dirty="0"/>
          </a:p>
        </p:txBody>
      </p:sp>
      <p:sp>
        <p:nvSpPr>
          <p:cNvPr id="4" name="Text 2"/>
          <p:cNvSpPr txBox="1"/>
          <p:nvPr/>
        </p:nvSpPr>
        <p:spPr>
          <a:xfrm>
            <a:off x="11247120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04</a:t>
            </a:r>
            <a:endParaRPr lang="en-US" sz="900" dirty="0"/>
          </a:p>
        </p:txBody>
      </p:sp>
      <p:sp>
        <p:nvSpPr>
          <p:cNvPr id="5" name="Text 3"/>
          <p:cNvSpPr txBox="1"/>
          <p:nvPr/>
        </p:nvSpPr>
        <p:spPr>
          <a:xfrm>
            <a:off x="457200" y="82296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03</a:t>
            </a:r>
            <a:endParaRPr lang="en-US" sz="1200" dirty="0"/>
          </a:p>
        </p:txBody>
      </p:sp>
      <p:sp>
        <p:nvSpPr>
          <p:cNvPr id="6" name="Text 4"/>
          <p:cNvSpPr txBox="1"/>
          <p:nvPr/>
        </p:nvSpPr>
        <p:spPr>
          <a:xfrm>
            <a:off x="457200" y="1143000"/>
            <a:ext cx="10515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Statut tabagique : cancer du poumon vs reste de l'échantillon</a:t>
            </a:r>
            <a:endParaRPr lang="en-US" sz="2800" dirty="0"/>
          </a:p>
        </p:txBody>
      </p:sp>
      <p:sp>
        <p:nvSpPr>
          <p:cNvPr id="7" name="Text 5"/>
          <p:cNvSpPr txBox="1"/>
          <p:nvPr/>
        </p:nvSpPr>
        <p:spPr>
          <a:xfrm>
            <a:off x="457200" y="1783080"/>
            <a:ext cx="10515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78,2 % des cas de cancer du poumon sont fumeurs actuels ou anciens fumeurs, contre 35,4 % dans le reste de l'échantillon.</a:t>
            </a:r>
            <a:endParaRPr lang="en-US" sz="1300" dirty="0"/>
          </a:p>
        </p:txBody>
      </p:sp>
      <p:graphicFrame>
        <p:nvGraphicFramePr>
          <p:cNvPr id="8" name="Chart 0" descr=""/>
          <p:cNvGraphicFramePr/>
          <p:nvPr/>
        </p:nvGraphicFramePr>
        <p:xfrm>
          <a:off x="457200" y="2331720"/>
          <a:ext cx="11247120" cy="37490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457200" y="4114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6EE7C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ÉTUDE DE CAS — HINTS 7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457200" y="644652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jnz — data analysis</a:t>
            </a:r>
            <a:endParaRPr lang="en-US" sz="900" dirty="0"/>
          </a:p>
        </p:txBody>
      </p:sp>
      <p:sp>
        <p:nvSpPr>
          <p:cNvPr id="4" name="Text 2"/>
          <p:cNvSpPr txBox="1"/>
          <p:nvPr/>
        </p:nvSpPr>
        <p:spPr>
          <a:xfrm>
            <a:off x="11247120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05</a:t>
            </a:r>
            <a:endParaRPr lang="en-US" sz="900" dirty="0"/>
          </a:p>
        </p:txBody>
      </p:sp>
      <p:sp>
        <p:nvSpPr>
          <p:cNvPr id="5" name="Text 3"/>
          <p:cNvSpPr txBox="1"/>
          <p:nvPr/>
        </p:nvSpPr>
        <p:spPr>
          <a:xfrm>
            <a:off x="457200" y="82296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04</a:t>
            </a:r>
            <a:endParaRPr lang="en-US" sz="1200" dirty="0"/>
          </a:p>
        </p:txBody>
      </p:sp>
      <p:sp>
        <p:nvSpPr>
          <p:cNvPr id="6" name="Text 4"/>
          <p:cNvSpPr txBox="1"/>
          <p:nvPr/>
        </p:nvSpPr>
        <p:spPr>
          <a:xfrm>
            <a:off x="457200" y="1143000"/>
            <a:ext cx="10515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Statut tabagique × tous cancers (échantillon complet)</a:t>
            </a:r>
            <a:endParaRPr lang="en-US" sz="2800" dirty="0"/>
          </a:p>
        </p:txBody>
      </p:sp>
      <p:sp>
        <p:nvSpPr>
          <p:cNvPr id="7" name="Text 5"/>
          <p:cNvSpPr txBox="1"/>
          <p:nvPr/>
        </p:nvSpPr>
        <p:spPr>
          <a:xfrm>
            <a:off x="457200" y="1783080"/>
            <a:ext cx="10515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Même écart, moins marqué, sur l'ensemble des types de cancer (n=7 278) — un signal plus robuste statistiquement.</a:t>
            </a:r>
            <a:endParaRPr lang="en-US" sz="1300" dirty="0"/>
          </a:p>
        </p:txBody>
      </p:sp>
      <p:graphicFrame>
        <p:nvGraphicFramePr>
          <p:cNvPr id="8" name="Chart 0" descr=""/>
          <p:cNvGraphicFramePr/>
          <p:nvPr/>
        </p:nvGraphicFramePr>
        <p:xfrm>
          <a:off x="457200" y="2331720"/>
          <a:ext cx="11247120" cy="37490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457200" y="4114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6EE7C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ÉTUDE DE CAS — HINTS 7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457200" y="644652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jnz — data analysis</a:t>
            </a:r>
            <a:endParaRPr lang="en-US" sz="900" dirty="0"/>
          </a:p>
        </p:txBody>
      </p:sp>
      <p:sp>
        <p:nvSpPr>
          <p:cNvPr id="4" name="Text 2"/>
          <p:cNvSpPr txBox="1"/>
          <p:nvPr/>
        </p:nvSpPr>
        <p:spPr>
          <a:xfrm>
            <a:off x="11247120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06</a:t>
            </a:r>
            <a:endParaRPr lang="en-US" sz="900" dirty="0"/>
          </a:p>
        </p:txBody>
      </p:sp>
      <p:sp>
        <p:nvSpPr>
          <p:cNvPr id="5" name="Text 3"/>
          <p:cNvSpPr txBox="1"/>
          <p:nvPr/>
        </p:nvSpPr>
        <p:spPr>
          <a:xfrm>
            <a:off x="457200" y="82296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05</a:t>
            </a:r>
            <a:endParaRPr lang="en-US" sz="1200" dirty="0"/>
          </a:p>
        </p:txBody>
      </p:sp>
      <p:sp>
        <p:nvSpPr>
          <p:cNvPr id="6" name="Text 4"/>
          <p:cNvSpPr txBox="1"/>
          <p:nvPr/>
        </p:nvSpPr>
        <p:spPr>
          <a:xfrm>
            <a:off x="457200" y="1143000"/>
            <a:ext cx="10515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Sous-groupe cancer du poumon (n=23)</a:t>
            </a:r>
            <a:endParaRPr lang="en-US" sz="2800" dirty="0"/>
          </a:p>
        </p:txBody>
      </p:sp>
      <p:sp>
        <p:nvSpPr>
          <p:cNvPr id="7" name="Shape 5"/>
          <p:cNvSpPr/>
          <p:nvPr/>
        </p:nvSpPr>
        <p:spPr>
          <a:xfrm>
            <a:off x="457200" y="2468880"/>
            <a:ext cx="3535680" cy="3566160"/>
          </a:xfrm>
          <a:prstGeom prst="roundRect">
            <a:avLst>
              <a:gd name="adj" fmla="val 2586"/>
            </a:avLst>
          </a:prstGeom>
          <a:solidFill>
            <a:srgbClr val="12151C"/>
          </a:solidFill>
          <a:ln w="12700">
            <a:solidFill>
              <a:srgbClr val="262B36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7200" y="2468880"/>
            <a:ext cx="3535680" cy="45720"/>
          </a:xfrm>
          <a:prstGeom prst="rect">
            <a:avLst/>
          </a:prstGeom>
          <a:solidFill>
            <a:srgbClr val="6EE7C8"/>
          </a:solidFill>
          <a:ln/>
        </p:spPr>
      </p:sp>
      <p:sp>
        <p:nvSpPr>
          <p:cNvPr id="9" name="Text 7"/>
          <p:cNvSpPr txBox="1"/>
          <p:nvPr/>
        </p:nvSpPr>
        <p:spPr>
          <a:xfrm>
            <a:off x="685800" y="2743200"/>
            <a:ext cx="307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Autres produits du tabac</a:t>
            </a:r>
            <a:endParaRPr lang="en-US" sz="16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3337560"/>
            <a:ext cx="3078480" cy="2468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E-cigarette : 20 % (actuel ou ancien).</a:t>
            </a:r>
            <a:endParaRPr lang="en-US" sz="1250" dirty="0"/>
          </a:p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Cigares : 20 % ont déjà utilisé.</a:t>
            </a:r>
            <a:endParaRPr lang="en-US" sz="1250" dirty="0"/>
          </a:p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Tabac sans fumée : 10 % ont déjà utilisé.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4312920" y="2468880"/>
            <a:ext cx="3535680" cy="3566160"/>
          </a:xfrm>
          <a:prstGeom prst="roundRect">
            <a:avLst>
              <a:gd name="adj" fmla="val 2586"/>
            </a:avLst>
          </a:prstGeom>
          <a:solidFill>
            <a:srgbClr val="12151C"/>
          </a:solidFill>
          <a:ln w="12700">
            <a:solidFill>
              <a:srgbClr val="262B36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312920" y="2468880"/>
            <a:ext cx="3535680" cy="45720"/>
          </a:xfrm>
          <a:prstGeom prst="rect">
            <a:avLst/>
          </a:prstGeom>
          <a:solidFill>
            <a:srgbClr val="7AA2FF"/>
          </a:solidFill>
          <a:ln/>
        </p:spPr>
      </p:sp>
      <p:sp>
        <p:nvSpPr>
          <p:cNvPr id="13" name="Text 11"/>
          <p:cNvSpPr txBox="1"/>
          <p:nvPr/>
        </p:nvSpPr>
        <p:spPr>
          <a:xfrm>
            <a:off x="4541520" y="2743200"/>
            <a:ext cx="307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Âge</a:t>
            </a:r>
            <a:endParaRPr lang="en-US" sz="1600" dirty="0"/>
          </a:p>
        </p:txBody>
      </p:sp>
      <p:sp>
        <p:nvSpPr>
          <p:cNvPr id="14" name="Text 12"/>
          <p:cNvSpPr txBox="1"/>
          <p:nvPr/>
        </p:nvSpPr>
        <p:spPr>
          <a:xfrm>
            <a:off x="4541520" y="3246120"/>
            <a:ext cx="307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7AA2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69 ans</a:t>
            </a:r>
            <a:endParaRPr lang="en-US" sz="3200" dirty="0"/>
          </a:p>
        </p:txBody>
      </p:sp>
      <p:sp>
        <p:nvSpPr>
          <p:cNvPr id="15" name="Text 13"/>
          <p:cNvSpPr txBox="1"/>
          <p:nvPr/>
        </p:nvSpPr>
        <p:spPr>
          <a:xfrm>
            <a:off x="4541520" y="4114800"/>
            <a:ext cx="307848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Moyenne (médiane 70, écart-type 11,4). De 44 à 86 ans.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8168640" y="2468880"/>
            <a:ext cx="3535680" cy="3566160"/>
          </a:xfrm>
          <a:prstGeom prst="roundRect">
            <a:avLst>
              <a:gd name="adj" fmla="val 2586"/>
            </a:avLst>
          </a:prstGeom>
          <a:solidFill>
            <a:srgbClr val="12151C"/>
          </a:solidFill>
          <a:ln w="12700">
            <a:solidFill>
              <a:srgbClr val="262B36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8168640" y="2468880"/>
            <a:ext cx="3535680" cy="45720"/>
          </a:xfrm>
          <a:prstGeom prst="rect">
            <a:avLst/>
          </a:prstGeom>
          <a:solidFill>
            <a:srgbClr val="6EE7C8"/>
          </a:solidFill>
          <a:ln/>
        </p:spPr>
      </p:sp>
      <p:sp>
        <p:nvSpPr>
          <p:cNvPr id="18" name="Text 16"/>
          <p:cNvSpPr txBox="1"/>
          <p:nvPr/>
        </p:nvSpPr>
        <p:spPr>
          <a:xfrm>
            <a:off x="8397240" y="2743200"/>
            <a:ext cx="3078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Sexe</a:t>
            </a:r>
            <a:endParaRPr lang="en-US" sz="1600" dirty="0"/>
          </a:p>
        </p:txBody>
      </p:sp>
      <p:sp>
        <p:nvSpPr>
          <p:cNvPr id="19" name="Text 17"/>
          <p:cNvSpPr txBox="1"/>
          <p:nvPr/>
        </p:nvSpPr>
        <p:spPr>
          <a:xfrm>
            <a:off x="8397240" y="3246120"/>
            <a:ext cx="307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6EE7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65 %</a:t>
            </a:r>
            <a:endParaRPr lang="en-US" sz="3200" dirty="0"/>
          </a:p>
        </p:txBody>
      </p:sp>
      <p:sp>
        <p:nvSpPr>
          <p:cNvPr id="20" name="Text 18"/>
          <p:cNvSpPr txBox="1"/>
          <p:nvPr/>
        </p:nvSpPr>
        <p:spPr>
          <a:xfrm>
            <a:off x="8397240" y="4114800"/>
            <a:ext cx="307848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femmes parmi les 23 cas (34,8 % d'hommes).</a:t>
            </a:r>
            <a:endParaRPr lang="en-US" sz="12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457200" y="41148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6EE7C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ÉTUDE DE CAS — HINTS 7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457200" y="644652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jnz — data analysis</a:t>
            </a:r>
            <a:endParaRPr lang="en-US" sz="900" dirty="0"/>
          </a:p>
        </p:txBody>
      </p:sp>
      <p:sp>
        <p:nvSpPr>
          <p:cNvPr id="4" name="Text 2"/>
          <p:cNvSpPr txBox="1"/>
          <p:nvPr/>
        </p:nvSpPr>
        <p:spPr>
          <a:xfrm>
            <a:off x="11247120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07</a:t>
            </a:r>
            <a:endParaRPr lang="en-US" sz="900" dirty="0"/>
          </a:p>
        </p:txBody>
      </p:sp>
      <p:sp>
        <p:nvSpPr>
          <p:cNvPr id="5" name="Text 3"/>
          <p:cNvSpPr txBox="1"/>
          <p:nvPr/>
        </p:nvSpPr>
        <p:spPr>
          <a:xfrm>
            <a:off x="457200" y="822960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66D8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06</a:t>
            </a:r>
            <a:endParaRPr lang="en-US" sz="1200" dirty="0"/>
          </a:p>
        </p:txBody>
      </p:sp>
      <p:sp>
        <p:nvSpPr>
          <p:cNvPr id="6" name="Text 4"/>
          <p:cNvSpPr txBox="1"/>
          <p:nvPr/>
        </p:nvSpPr>
        <p:spPr>
          <a:xfrm>
            <a:off x="457200" y="1143000"/>
            <a:ext cx="10515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Limites</a:t>
            </a:r>
            <a:endParaRPr lang="en-US" sz="2800" dirty="0"/>
          </a:p>
        </p:txBody>
      </p:sp>
      <p:sp>
        <p:nvSpPr>
          <p:cNvPr id="7" name="Shape 5"/>
          <p:cNvSpPr/>
          <p:nvPr/>
        </p:nvSpPr>
        <p:spPr>
          <a:xfrm>
            <a:off x="457200" y="2103120"/>
            <a:ext cx="11247120" cy="3566160"/>
          </a:xfrm>
          <a:prstGeom prst="roundRect">
            <a:avLst>
              <a:gd name="adj" fmla="val 2564"/>
            </a:avLst>
          </a:prstGeom>
          <a:solidFill>
            <a:srgbClr val="12151C"/>
          </a:solidFill>
          <a:ln w="19050">
            <a:solidFill>
              <a:srgbClr val="7AA2FF"/>
            </a:solidFill>
            <a:prstDash val="solid"/>
          </a:ln>
        </p:spPr>
      </p:sp>
      <p:sp>
        <p:nvSpPr>
          <p:cNvPr id="8" name="Text 6"/>
          <p:cNvSpPr txBox="1"/>
          <p:nvPr/>
        </p:nvSpPr>
        <p:spPr>
          <a:xfrm>
            <a:off x="822960" y="246888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Association, pas causalité</a:t>
            </a:r>
            <a:endParaRPr lang="en-US" sz="1800" dirty="0"/>
          </a:p>
        </p:txBody>
      </p:sp>
      <p:sp>
        <p:nvSpPr>
          <p:cNvPr id="9" name="Text 7"/>
          <p:cNvSpPr txBox="1"/>
          <p:nvPr/>
        </p:nvSpPr>
        <p:spPr>
          <a:xfrm>
            <a:off x="822960" y="3017520"/>
            <a:ext cx="105156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HINTS est une enquête déclarative transversale en population générale — elle ne permet pas d'établir une relation causale, seulement de documenter une association. Le sous-groupe cancer du poumon (n=23) est trop restreint pour un test statistique formel ou une pondération d'enquête fiable : les pourcentages ci-avant sont indicatifs, pas des estimations de précision démontrée. Le lien tabac/cancer du poumon est par ailleurs déjà solidement établi dans la littérature médicale — cette étude ne fait que le retrouver, de façon cohérente, sur un échantillon déclaratif.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2026-09-02T11:27:09Z</dcterms:created>
  <dcterms:modified xsi:type="dcterms:W3CDTF">2026-09-02T11:27:09Z</dcterms:modified>
</cp:coreProperties>
</file>