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1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2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Accuracy</c:v>
                </c:pt>
              </c:strCache>
            </c:strRef>
          </c:tx>
          <c:spPr>
            <a:solidFill>
              <a:srgbClr val="666D80"/>
            </a:solidFill>
            <a:effectLst/>
          </c:spPr>
          <c:invertIfNegative val="0"/>
          <c:dLbls>
            <c:numFmt formatCode="0%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9AA1B1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666D80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7AA2FF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6EE7C8"/>
              </a:solidFill>
              <a:effectLst/>
            </c:spPr>
          </c:dPt>
          <c:cat>
            <c:multiLvlStrRef>
              <c:f>Sheet1!$A$2:$A$4</c:f>
              <c:multiLvlStrCache>
                <c:ptCount val="3"/>
                <c:lvl>
                  <c:pt idx="0">
                    <c:v>Référence (classe majoritaire)</c:v>
                  </c:pt>
                  <c:pt idx="1">
                    <c:v>Régression logistique</c:v>
                  </c:pt>
                  <c:pt idx="2">
                    <c:v>Random forest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0.533</c:v>
                </c:pt>
                <c:pt idx="1">
                  <c:v>0.876</c:v>
                </c:pt>
                <c:pt idx="2">
                  <c:v>0.877</c:v>
                </c:pt>
              </c:numCache>
            </c:numRef>
          </c:val>
        </c:ser>
        <c:dLbls>
          <c:numFmt formatCode="0%" sourceLinked="0"/>
          <c:txPr>
            <a:bodyPr/>
            <a:lstStyle/>
            <a:p>
              <a:pPr>
                <a:defRPr b="0" i="0" strike="noStrike" sz="1200" u="none">
                  <a:solidFill>
                    <a:srgbClr val="9AA1B1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262B36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AA1B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"/>
          <c:min val="0"/>
        </c:scaling>
        <c:delete val="0"/>
        <c:axPos val="b"/>
        <c:majorGridlines>
          <c:spPr>
            <a:ln w="9525" cap="flat">
              <a:solidFill>
                <a:srgbClr val="262B36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262B36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9AA1B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12151C"/>
        </a:solidFill>
        <a:ln>
          <a:noFill/>
        </a:ln>
        <a:effectLst/>
      </c:spPr>
    </c:plotArea>
    <c:plotVisOnly val="1"/>
    <c:dispBlanksAs val="span"/>
  </c:chart>
  <c:spPr>
    <a:solidFill>
      <a:srgbClr val="0B0D12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Importance</c:v>
                </c:pt>
              </c:strCache>
            </c:strRef>
          </c:tx>
          <c:spPr>
            <a:solidFill>
              <a:srgbClr val="6EE7C8"/>
            </a:solidFill>
            <a:effectLst/>
          </c:spPr>
          <c:invertIfNegative val="0"/>
          <c:dLbls>
            <c:numFmt formatCode="0.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9AA1B1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Sheet1!$A$2:$A$11</c:f>
              <c:multiLvlStrCache>
                <c:ptCount val="10"/>
                <c:lvl>
                  <c:pt idx="0">
                    <c:v>Sexe</c:v>
                  </c:pt>
                  <c:pt idx="1">
                    <c:v>Statut marital</c:v>
                  </c:pt>
                  <c:pt idx="2">
                    <c:v>Revenu du foyer</c:v>
                  </c:pt>
                  <c:pt idx="3">
                    <c:v>Région</c:v>
                  </c:pt>
                  <c:pt idx="4">
                    <c:v>Éducation</c:v>
                  </c:pt>
                  <c:pt idx="5">
                    <c:v>Âge</c:v>
                  </c:pt>
                  <c:pt idx="6">
                    <c:v>Religion</c:v>
                  </c:pt>
                  <c:pt idx="7">
                    <c:v>Origine ethnique</c:v>
                  </c:pt>
                  <c:pt idx="8">
                    <c:v>Idéologie (libéral-conservateur)</c:v>
                  </c:pt>
                  <c:pt idx="9">
                    <c:v>Identification partisane</c:v>
                  </c:pt>
                </c:lvl>
              </c:multiLvlStrCache>
            </c:multiLvl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0.7</c:v>
                </c:pt>
                <c:pt idx="1">
                  <c:v>1.5</c:v>
                </c:pt>
                <c:pt idx="2">
                  <c:v>1.6</c:v>
                </c:pt>
                <c:pt idx="3">
                  <c:v>1.7</c:v>
                </c:pt>
                <c:pt idx="4">
                  <c:v>2.1</c:v>
                </c:pt>
                <c:pt idx="5">
                  <c:v>2.3</c:v>
                </c:pt>
                <c:pt idx="6">
                  <c:v>3.3</c:v>
                </c:pt>
                <c:pt idx="7">
                  <c:v>6.8</c:v>
                </c:pt>
                <c:pt idx="8">
                  <c:v>26.8</c:v>
                </c:pt>
                <c:pt idx="9">
                  <c:v>53.2</c:v>
                </c:pt>
              </c:numCache>
            </c:numRef>
          </c:val>
        </c:ser>
        <c:dLbls>
          <c:numFmt formatCode="0.0" sourceLinked="0"/>
          <c:txPr>
            <a:bodyPr/>
            <a:lstStyle/>
            <a:p>
              <a:pPr>
                <a:defRPr b="0" i="0" strike="noStrike" sz="1000" u="none">
                  <a:solidFill>
                    <a:srgbClr val="9AA1B1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3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262B36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9AA1B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9525" cap="flat">
              <a:solidFill>
                <a:srgbClr val="262B36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262B36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9AA1B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12151C"/>
        </a:solidFill>
        <a:ln>
          <a:noFill/>
        </a:ln>
        <a:effectLst/>
      </c:spPr>
    </c:plotArea>
    <c:plotVisOnly val="1"/>
    <c:dispBlanksAs val="span"/>
  </c:chart>
  <c:spPr>
    <a:solidFill>
      <a:srgbClr val="0B0D12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8229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6EE7C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DATA ANALYSIS &amp; INSIGHTS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228600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Intention de </a:t>
            </a:r>
            <a:pPr indent="0" marL="0">
              <a:buNone/>
            </a:pPr>
            <a:r>
              <a:rPr lang="en-US" sz="4600" b="1" dirty="0">
                <a:solidFill>
                  <a:srgbClr val="6EE7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vote</a:t>
            </a:r>
            <a:endParaRPr lang="en-US" sz="46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324612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7AA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Élection présidentielle — États-Unis 2020</a:t>
            </a:r>
            <a:endParaRPr lang="en-US" sz="28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411480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Comment ça marche — modèle explicatif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10378440" y="914400"/>
            <a:ext cx="146304" cy="146304"/>
          </a:xfrm>
          <a:prstGeom prst="ellipse">
            <a:avLst/>
          </a:prstGeom>
          <a:solidFill>
            <a:srgbClr val="6EE7C8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11274552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737360"/>
            <a:ext cx="69494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ANES 2020 Time Series Study (American National Election Studies). Objectif : un modèle supervisé qui explique le choix de vote parmi les électeurs ayant une intention de vote arrêtée.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7589520" y="1645920"/>
            <a:ext cx="4023360" cy="1234440"/>
          </a:xfrm>
          <a:prstGeom prst="roundRect">
            <a:avLst>
              <a:gd name="adj" fmla="val 8889"/>
            </a:avLst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7818120" y="173736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6EE7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7 049</a:t>
            </a:r>
            <a:endParaRPr lang="en-US" sz="4200" dirty="0"/>
          </a:p>
        </p:txBody>
      </p:sp>
      <p:sp>
        <p:nvSpPr>
          <p:cNvPr id="7" name="Text 5"/>
          <p:cNvSpPr txBox="1"/>
          <p:nvPr/>
        </p:nvSpPr>
        <p:spPr>
          <a:xfrm>
            <a:off x="7818120" y="2395728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électeurs avec intention nette / 8 280</a:t>
            </a:r>
            <a:endParaRPr lang="en-US" sz="1150" dirty="0"/>
          </a:p>
        </p:txBody>
      </p:sp>
      <p:sp>
        <p:nvSpPr>
          <p:cNvPr id="8" name="Text 6"/>
          <p:cNvSpPr txBox="1"/>
          <p:nvPr/>
        </p:nvSpPr>
        <p:spPr>
          <a:xfrm>
            <a:off x="548640" y="320040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Intention de vote étudiée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3657600"/>
            <a:ext cx="11091672" cy="502920"/>
          </a:xfrm>
          <a:prstGeom prst="roundRect">
            <a:avLst>
              <a:gd name="adj" fmla="val 21818"/>
            </a:avLst>
          </a:prstGeom>
          <a:solidFill>
            <a:srgbClr val="12151C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49808" y="3831336"/>
            <a:ext cx="146304" cy="146304"/>
          </a:xfrm>
          <a:prstGeom prst="ellipse">
            <a:avLst/>
          </a:prstGeom>
          <a:solidFill>
            <a:srgbClr val="6EE7C8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1051560" y="365760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Joe Biden</a:t>
            </a:r>
            <a:endParaRPr lang="en-US" sz="1350" dirty="0"/>
          </a:p>
        </p:txBody>
      </p:sp>
      <p:sp>
        <p:nvSpPr>
          <p:cNvPr id="12" name="Text 10"/>
          <p:cNvSpPr txBox="1"/>
          <p:nvPr/>
        </p:nvSpPr>
        <p:spPr>
          <a:xfrm>
            <a:off x="9628632" y="365760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9AA1B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3 759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48640" y="4251960"/>
            <a:ext cx="11091672" cy="502920"/>
          </a:xfrm>
          <a:prstGeom prst="roundRect">
            <a:avLst>
              <a:gd name="adj" fmla="val 21818"/>
            </a:avLst>
          </a:prstGeom>
          <a:solidFill>
            <a:srgbClr val="12151C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49808" y="4425696"/>
            <a:ext cx="146304" cy="146304"/>
          </a:xfrm>
          <a:prstGeom prst="ellipse">
            <a:avLst/>
          </a:prstGeom>
          <a:solidFill>
            <a:srgbClr val="7AA2FF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1051560" y="425196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Donald Trump</a:t>
            </a:r>
            <a:endParaRPr lang="en-US" sz="1350" dirty="0"/>
          </a:p>
        </p:txBody>
      </p:sp>
      <p:sp>
        <p:nvSpPr>
          <p:cNvPr id="16" name="Text 14"/>
          <p:cNvSpPr txBox="1"/>
          <p:nvPr/>
        </p:nvSpPr>
        <p:spPr>
          <a:xfrm>
            <a:off x="9628632" y="425196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9AA1B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3 016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48640" y="4846320"/>
            <a:ext cx="11091672" cy="502920"/>
          </a:xfrm>
          <a:prstGeom prst="roundRect">
            <a:avLst>
              <a:gd name="adj" fmla="val 21818"/>
            </a:avLst>
          </a:prstGeom>
          <a:solidFill>
            <a:srgbClr val="12151C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49808" y="5020056"/>
            <a:ext cx="146304" cy="146304"/>
          </a:xfrm>
          <a:prstGeom prst="ellipse">
            <a:avLst/>
          </a:prstGeom>
          <a:solidFill>
            <a:srgbClr val="F2A65A"/>
          </a:solidFill>
          <a:ln/>
        </p:spPr>
      </p:sp>
      <p:sp>
        <p:nvSpPr>
          <p:cNvPr id="19" name="Text 17"/>
          <p:cNvSpPr txBox="1"/>
          <p:nvPr/>
        </p:nvSpPr>
        <p:spPr>
          <a:xfrm>
            <a:off x="1051560" y="484632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Autre candidat</a:t>
            </a:r>
            <a:endParaRPr lang="en-US" sz="1350" dirty="0"/>
          </a:p>
        </p:txBody>
      </p:sp>
      <p:sp>
        <p:nvSpPr>
          <p:cNvPr id="20" name="Text 18"/>
          <p:cNvSpPr txBox="1"/>
          <p:nvPr/>
        </p:nvSpPr>
        <p:spPr>
          <a:xfrm>
            <a:off x="9628632" y="484632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9AA1B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274</a:t>
            </a:r>
            <a:endParaRPr lang="en-US" sz="1300" dirty="0"/>
          </a:p>
        </p:txBody>
      </p:sp>
      <p:sp>
        <p:nvSpPr>
          <p:cNvPr id="21" name="Text 19"/>
          <p:cNvSpPr txBox="1"/>
          <p:nvPr/>
        </p:nvSpPr>
        <p:spPr>
          <a:xfrm>
            <a:off x="11274552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1000" dirty="0"/>
          </a:p>
        </p:txBody>
      </p:sp>
      <p:sp>
        <p:nvSpPr>
          <p:cNvPr id="22" name="Text 20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Méthode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64792"/>
            <a:ext cx="384048" cy="384048"/>
          </a:xfrm>
          <a:prstGeom prst="ellipse">
            <a:avLst/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548640" y="176479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EE7C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</a:t>
            </a:r>
            <a:endParaRPr lang="en-US" sz="1400" dirty="0"/>
          </a:p>
        </p:txBody>
      </p:sp>
      <p:sp>
        <p:nvSpPr>
          <p:cNvPr id="6" name="Text 4"/>
          <p:cNvSpPr txBox="1"/>
          <p:nvPr/>
        </p:nvSpPr>
        <p:spPr>
          <a:xfrm>
            <a:off x="1143000" y="17373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Périmètre de la cible</a:t>
            </a:r>
            <a:endParaRPr lang="en-US" sz="1500" dirty="0"/>
          </a:p>
        </p:txBody>
      </p:sp>
      <p:sp>
        <p:nvSpPr>
          <p:cNvPr id="7" name="Text 5"/>
          <p:cNvSpPr txBox="1"/>
          <p:nvPr/>
        </p:nvSpPr>
        <p:spPr>
          <a:xfrm>
            <a:off x="1143000" y="2121408"/>
            <a:ext cx="10058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Seuls les électeurs qui déclarent une intention de vote nette et nomment un candidat sont inclus (7 049/8 280) — le modèle explique le choix, pas la probabilité de voter.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48640" y="3246120"/>
            <a:ext cx="384048" cy="384048"/>
          </a:xfrm>
          <a:prstGeom prst="ellipse">
            <a:avLst/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548640" y="32461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EE7C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</a:t>
            </a:r>
            <a:endParaRPr lang="en-US" sz="1400" dirty="0"/>
          </a:p>
        </p:txBody>
      </p:sp>
      <p:sp>
        <p:nvSpPr>
          <p:cNvPr id="10" name="Text 8"/>
          <p:cNvSpPr txBox="1"/>
          <p:nvPr/>
        </p:nvSpPr>
        <p:spPr>
          <a:xfrm>
            <a:off x="1143000" y="3218688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Variables explicatives</a:t>
            </a:r>
            <a:endParaRPr lang="en-US" sz="1500" dirty="0"/>
          </a:p>
        </p:txBody>
      </p:sp>
      <p:sp>
        <p:nvSpPr>
          <p:cNvPr id="11" name="Text 9"/>
          <p:cNvSpPr txBox="1"/>
          <p:nvPr/>
        </p:nvSpPr>
        <p:spPr>
          <a:xfrm>
            <a:off x="1143000" y="3602736"/>
            <a:ext cx="10058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Identification partisane, positionnement idéologique et démographie (âge, sexe, origine, éducation, revenu, religion, région) — jamais les votes 2016/2012 ni les thermomètres de sympathie candidat, pour éviter toute fuite.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48640" y="4727448"/>
            <a:ext cx="384048" cy="384048"/>
          </a:xfrm>
          <a:prstGeom prst="ellipse">
            <a:avLst/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548640" y="47274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EE7C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</a:t>
            </a:r>
            <a:endParaRPr lang="en-US" sz="1400" dirty="0"/>
          </a:p>
        </p:txBody>
      </p:sp>
      <p:sp>
        <p:nvSpPr>
          <p:cNvPr id="14" name="Text 12"/>
          <p:cNvSpPr txBox="1"/>
          <p:nvPr/>
        </p:nvSpPr>
        <p:spPr>
          <a:xfrm>
            <a:off x="1143000" y="4700016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Deux modèles, pondérés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1143000" y="5084064"/>
            <a:ext cx="10058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Régression logistique multinomiale (explicatif) et random forest (contrôle), pondérés par le poids d'enquête pré-électoral. Split 75/25 stratifié.</a:t>
            </a:r>
            <a:endParaRPr lang="en-US" sz="1200" dirty="0"/>
          </a:p>
        </p:txBody>
      </p:sp>
      <p:sp>
        <p:nvSpPr>
          <p:cNvPr id="16" name="Text 14"/>
          <p:cNvSpPr txBox="1"/>
          <p:nvPr/>
        </p:nvSpPr>
        <p:spPr>
          <a:xfrm>
            <a:off x="11274552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1000" dirty="0"/>
          </a:p>
        </p:txBody>
      </p:sp>
      <p:sp>
        <p:nvSpPr>
          <p:cNvPr id="17" name="Text 15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des modèles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60020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Accuracy pondérée par le poids d'enquête, sur l'échantillon test (25 %).</a:t>
            </a:r>
            <a:endParaRPr lang="en-US" sz="125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548640" y="2103120"/>
          <a:ext cx="11091672" cy="38404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Text 3"/>
          <p:cNvSpPr txBox="1"/>
          <p:nvPr/>
        </p:nvSpPr>
        <p:spPr>
          <a:xfrm>
            <a:off x="548640" y="603504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EE7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+34,4 points au-dessus de la référence naïve : le parti et l'idéologie expliquent l'essentiel du choix.</a:t>
            </a:r>
            <a:endParaRPr lang="en-US" sz="1200" dirty="0"/>
          </a:p>
        </p:txBody>
      </p:sp>
      <p:sp>
        <p:nvSpPr>
          <p:cNvPr id="7" name="Text 4"/>
          <p:cNvSpPr txBox="1"/>
          <p:nvPr/>
        </p:nvSpPr>
        <p:spPr>
          <a:xfrm>
            <a:off x="11274552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1000" dirty="0"/>
          </a:p>
        </p:txBody>
      </p:sp>
      <p:sp>
        <p:nvSpPr>
          <p:cNvPr id="8" name="Text 5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Facteurs les plus explicatifs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60020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Importance des variables (random forest). Le parti et l'idéologie dominent très largement.</a:t>
            </a:r>
            <a:endParaRPr lang="en-US" sz="125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548640" y="2057400"/>
          <a:ext cx="11091672" cy="41605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Text 3"/>
          <p:cNvSpPr txBox="1"/>
          <p:nvPr/>
        </p:nvSpPr>
        <p:spPr>
          <a:xfrm>
            <a:off x="11274552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</a:t>
            </a:r>
            <a:endParaRPr lang="en-US" sz="1000" dirty="0"/>
          </a:p>
        </p:txBody>
      </p:sp>
      <p:sp>
        <p:nvSpPr>
          <p:cNvPr id="7" name="Text 4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Limites à garder en tête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463040"/>
          </a:xfrm>
          <a:prstGeom prst="roundRect">
            <a:avLst>
              <a:gd name="adj" fmla="val 7500"/>
            </a:avLst>
          </a:prstGeom>
          <a:solidFill>
            <a:srgbClr val="171B24"/>
          </a:solidFill>
          <a:ln w="12700">
            <a:solidFill>
              <a:srgbClr val="7AA2FF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914400" y="2148840"/>
            <a:ext cx="103601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modèle explique le choix, pas l'intention de voter elle-même</a:t>
            </a:r>
            <a:endParaRPr lang="en-US" sz="1550" dirty="0"/>
          </a:p>
        </p:txBody>
      </p:sp>
      <p:sp>
        <p:nvSpPr>
          <p:cNvPr id="6" name="Text 4"/>
          <p:cNvSpPr txBox="1"/>
          <p:nvPr/>
        </p:nvSpPr>
        <p:spPr>
          <a:xfrm>
            <a:off x="914400" y="2578608"/>
            <a:ext cx="103601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1 231 répondants sans intention nette (indécis, ne votera pas, déjà voté par anticipation) ont été exclus par choix de périmètre — pas un modèle de participation électorale.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48640" y="3566160"/>
            <a:ext cx="11091672" cy="1463040"/>
          </a:xfrm>
          <a:prstGeom prst="roundRect">
            <a:avLst>
              <a:gd name="adj" fmla="val 7500"/>
            </a:avLst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914400" y="3794760"/>
            <a:ext cx="103601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Classe « Autre candidat » mal prédite, corrélation ≠ causalité</a:t>
            </a:r>
            <a:endParaRPr lang="en-US" sz="1500" dirty="0"/>
          </a:p>
        </p:txBody>
      </p:sp>
      <p:sp>
        <p:nvSpPr>
          <p:cNvPr id="9" name="Text 7"/>
          <p:cNvSpPr txBox="1"/>
          <p:nvPr/>
        </p:nvSpPr>
        <p:spPr>
          <a:xfrm>
            <a:off x="914400" y="4206240"/>
            <a:ext cx="103601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274 cas, trop hétérogène pour être bien prédite (F1=0.16). Le poids écrasant du parti/idéologie reflète une association forte et bien documentée en science politique, pas une preuve causale au niveau individuel.</a:t>
            </a:r>
            <a:endParaRPr lang="en-US" sz="1250" dirty="0"/>
          </a:p>
        </p:txBody>
      </p:sp>
      <p:sp>
        <p:nvSpPr>
          <p:cNvPr id="10" name="Text 8"/>
          <p:cNvSpPr txBox="1"/>
          <p:nvPr/>
        </p:nvSpPr>
        <p:spPr>
          <a:xfrm>
            <a:off x="11274552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</a:t>
            </a:r>
            <a:endParaRPr lang="en-US" sz="1000" dirty="0"/>
          </a:p>
        </p:txBody>
      </p:sp>
      <p:sp>
        <p:nvSpPr>
          <p:cNvPr id="11" name="Text 9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2026-08-29T06:11:01Z</dcterms:created>
  <dcterms:modified xsi:type="dcterms:W3CDTF">2026-08-29T06:11:01Z</dcterms:modified>
</cp:coreProperties>
</file>