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3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4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charts/chart5.xml" ContentType="application/vnd.openxmlformats-officedocument.drawingml.chart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6EE7C8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9AA1B1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Joe Biden</c:v>
                  </c:pt>
                  <c:pt idx="1">
                    <c:v>Donald Trump</c:v>
                  </c:pt>
                  <c:pt idx="2">
                    <c:v>Autre candidat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53.3</c:v>
                </c:pt>
                <c:pt idx="1">
                  <c:v>42.8</c:v>
                </c:pt>
                <c:pt idx="2">
                  <c:v>3.9</c:v>
                </c:pt>
              </c:numCache>
            </c:numRef>
          </c:val>
        </c:ser>
        <c:dLbls>
          <c:numFmt formatCode="0.0" sourceLinked="0"/>
          <c:txPr>
            <a:bodyPr/>
            <a:lstStyle/>
            <a:p>
              <a:pPr>
                <a:defRPr b="0" i="0" strike="noStrike" sz="1100" u="none">
                  <a:solidFill>
                    <a:srgbClr val="9AA1B1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35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9525" cap="flat">
              <a:solidFill>
                <a:srgbClr val="262B36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12151C"/>
        </a:solidFill>
        <a:ln>
          <a:noFill/>
        </a:ln>
        <a:effectLst/>
      </c:spPr>
    </c:plotArea>
    <c:plotVisOnly val="1"/>
    <c:dispBlanksAs val="span"/>
  </c:chart>
  <c:spPr>
    <a:solidFill>
      <a:srgbClr val="0B0D12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666D80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9AA1B1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666D8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7AA2FF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6EE7C8"/>
              </a:solidFill>
              <a:effectLst/>
            </c:spPr>
          </c:dPt>
          <c:cat>
            <c:multiLvlStrRef>
              <c:f>Sheet1!$A$2:$A$4</c:f>
              <c:multiLvlStrCache>
                <c:ptCount val="3"/>
                <c:lvl>
                  <c:pt idx="0">
                    <c:v>Référence (classe majoritaire)</c:v>
                  </c:pt>
                  <c:pt idx="1">
                    <c:v>Régression logistique</c:v>
                  </c:pt>
                  <c:pt idx="2">
                    <c:v>Random forest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53.3</c:v>
                </c:pt>
                <c:pt idx="1">
                  <c:v>87.6</c:v>
                </c:pt>
                <c:pt idx="2">
                  <c:v>87.7</c:v>
                </c:pt>
              </c:numCache>
            </c:numRef>
          </c:val>
        </c:ser>
        <c:dLbls>
          <c:numFmt formatCode="0.0" sourceLinked="0"/>
          <c:txPr>
            <a:bodyPr/>
            <a:lstStyle/>
            <a:p>
              <a:pPr>
                <a:defRPr b="0" i="0" strike="noStrike" sz="1100" u="none">
                  <a:solidFill>
                    <a:srgbClr val="9AA1B1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</c:scaling>
        <c:delete val="0"/>
        <c:axPos val="b"/>
        <c:majorGridlines>
          <c:spPr>
            <a:ln w="9525" cap="flat">
              <a:solidFill>
                <a:srgbClr val="262B36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12151C"/>
        </a:solidFill>
        <a:ln>
          <a:noFill/>
        </a:ln>
        <a:effectLst/>
      </c:spPr>
    </c:plotArea>
    <c:plotVisOnly val="1"/>
    <c:dispBlanksAs val="span"/>
  </c:chart>
  <c:spPr>
    <a:solidFill>
      <a:srgbClr val="0B0D12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6EE7C8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9AA1B1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Sheet1!$A$2:$A$11</c:f>
              <c:multiLvlStrCache>
                <c:ptCount val="10"/>
                <c:lvl>
                  <c:pt idx="0">
                    <c:v>Sexe</c:v>
                  </c:pt>
                  <c:pt idx="1">
                    <c:v>Statut marital</c:v>
                  </c:pt>
                  <c:pt idx="2">
                    <c:v>Revenu</c:v>
                  </c:pt>
                  <c:pt idx="3">
                    <c:v>Région</c:v>
                  </c:pt>
                  <c:pt idx="4">
                    <c:v>Éducation</c:v>
                  </c:pt>
                  <c:pt idx="5">
                    <c:v>Âge</c:v>
                  </c:pt>
                  <c:pt idx="6">
                    <c:v>Religion</c:v>
                  </c:pt>
                  <c:pt idx="7">
                    <c:v>Origine ethnique</c:v>
                  </c:pt>
                  <c:pt idx="8">
                    <c:v>Idéologie</c:v>
                  </c:pt>
                  <c:pt idx="9">
                    <c:v>Identification partisane</c:v>
                  </c:pt>
                </c:lvl>
              </c:multiLvlStrCache>
            </c:multiLvl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0.7</c:v>
                </c:pt>
                <c:pt idx="1">
                  <c:v>1.5</c:v>
                </c:pt>
                <c:pt idx="2">
                  <c:v>1.6</c:v>
                </c:pt>
                <c:pt idx="3">
                  <c:v>1.7</c:v>
                </c:pt>
                <c:pt idx="4">
                  <c:v>2.1</c:v>
                </c:pt>
                <c:pt idx="5">
                  <c:v>2.3</c:v>
                </c:pt>
                <c:pt idx="6">
                  <c:v>3.3</c:v>
                </c:pt>
                <c:pt idx="7">
                  <c:v>6.8</c:v>
                </c:pt>
                <c:pt idx="8">
                  <c:v>26.8</c:v>
                </c:pt>
                <c:pt idx="9">
                  <c:v>53.2</c:v>
                </c:pt>
              </c:numCache>
            </c:numRef>
          </c:val>
        </c:ser>
        <c:dLbls>
          <c:numFmt formatCode="0.0" sourceLinked="0"/>
          <c:txPr>
            <a:bodyPr/>
            <a:lstStyle/>
            <a:p>
              <a:pPr>
                <a:defRPr b="0" i="0" strike="noStrike" sz="1100" u="none">
                  <a:solidFill>
                    <a:srgbClr val="9AA1B1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3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9525" cap="flat">
              <a:solidFill>
                <a:srgbClr val="262B36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12151C"/>
        </a:solidFill>
        <a:ln>
          <a:noFill/>
        </a:ln>
        <a:effectLst/>
      </c:spPr>
    </c:plotArea>
    <c:plotVisOnly val="1"/>
    <c:dispBlanksAs val="span"/>
  </c:chart>
  <c:spPr>
    <a:solidFill>
      <a:srgbClr val="0B0D12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poids moyen |coef|</c:v>
                </c:pt>
              </c:strCache>
            </c:strRef>
          </c:tx>
          <c:spPr>
            <a:solidFill>
              <a:srgbClr val="7AA2FF"/>
            </a:solidFill>
            <a:effectLst/>
          </c:spPr>
          <c:invertIfNegative val="0"/>
          <c:dLbls>
            <c:numFmt formatCode="0.0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9AA1B1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Sheet1!$A$2:$A$11</c:f>
              <c:multiLvlStrCache>
                <c:ptCount val="10"/>
                <c:lvl>
                  <c:pt idx="0">
                    <c:v>Âge</c:v>
                  </c:pt>
                  <c:pt idx="1">
                    <c:v>Sexe</c:v>
                  </c:pt>
                  <c:pt idx="2">
                    <c:v>Région</c:v>
                  </c:pt>
                  <c:pt idx="3">
                    <c:v>Éducation</c:v>
                  </c:pt>
                  <c:pt idx="4">
                    <c:v>Statut marital</c:v>
                  </c:pt>
                  <c:pt idx="5">
                    <c:v>Origine ethnique</c:v>
                  </c:pt>
                  <c:pt idx="6">
                    <c:v>Religion</c:v>
                  </c:pt>
                  <c:pt idx="7">
                    <c:v>Idéologie</c:v>
                  </c:pt>
                  <c:pt idx="8">
                    <c:v>Revenu</c:v>
                  </c:pt>
                  <c:pt idx="9">
                    <c:v>Identification partisane</c:v>
                  </c:pt>
                </c:lvl>
              </c:multiLvlStrCache>
            </c:multiLvl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0.32</c:v>
                </c:pt>
                <c:pt idx="1">
                  <c:v>0.41</c:v>
                </c:pt>
                <c:pt idx="2">
                  <c:v>0.64</c:v>
                </c:pt>
                <c:pt idx="3">
                  <c:v>1.15</c:v>
                </c:pt>
                <c:pt idx="4">
                  <c:v>1.18</c:v>
                </c:pt>
                <c:pt idx="5">
                  <c:v>2.27</c:v>
                </c:pt>
                <c:pt idx="6">
                  <c:v>2.46</c:v>
                </c:pt>
                <c:pt idx="7">
                  <c:v>3.96</c:v>
                </c:pt>
                <c:pt idx="8">
                  <c:v>5.62</c:v>
                </c:pt>
                <c:pt idx="9">
                  <c:v>6.53</c:v>
                </c:pt>
              </c:numCache>
            </c:numRef>
          </c:val>
        </c:ser>
        <c:dLbls>
          <c:numFmt formatCode="0.00" sourceLinked="0"/>
          <c:txPr>
            <a:bodyPr/>
            <a:lstStyle/>
            <a:p>
              <a:pPr>
                <a:defRPr b="0" i="0" strike="noStrike" sz="1100" u="none">
                  <a:solidFill>
                    <a:srgbClr val="9AA1B1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3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9525" cap="flat">
              <a:solidFill>
                <a:srgbClr val="262B36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12151C"/>
        </a:solidFill>
        <a:ln>
          <a:noFill/>
        </a:ln>
        <a:effectLst/>
      </c:spPr>
    </c:plotArea>
    <c:plotVisOnly val="1"/>
    <c:dispBlanksAs val="span"/>
  </c:chart>
  <c:spPr>
    <a:solidFill>
      <a:srgbClr val="0B0D12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F1 (%)</c:v>
                </c:pt>
              </c:strCache>
            </c:strRef>
          </c:tx>
          <c:spPr>
            <a:solidFill>
              <a:srgbClr val="666D80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9AA1B1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666D8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7AA2FF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6EE7C8"/>
              </a:solidFill>
              <a:effectLst/>
            </c:spPr>
          </c:dPt>
          <c:cat>
            <c:multiLvlStrRef>
              <c:f>Sheet1!$A$2:$A$4</c:f>
              <c:multiLvlStrCache>
                <c:ptCount val="3"/>
                <c:lvl>
                  <c:pt idx="0">
                    <c:v>Autre candidat</c:v>
                  </c:pt>
                  <c:pt idx="1">
                    <c:v>Donald Trump</c:v>
                  </c:pt>
                  <c:pt idx="2">
                    <c:v>Joe Biden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15.6</c:v>
                </c:pt>
                <c:pt idx="1">
                  <c:v>88.5</c:v>
                </c:pt>
                <c:pt idx="2">
                  <c:v>90.8</c:v>
                </c:pt>
              </c:numCache>
            </c:numRef>
          </c:val>
        </c:ser>
        <c:dLbls>
          <c:numFmt formatCode="0.0" sourceLinked="0"/>
          <c:txPr>
            <a:bodyPr/>
            <a:lstStyle/>
            <a:p>
              <a:pPr>
                <a:defRPr b="0" i="0" strike="noStrike" sz="1100" u="none">
                  <a:solidFill>
                    <a:srgbClr val="9AA1B1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</c:scaling>
        <c:delete val="0"/>
        <c:axPos val="l"/>
        <c:majorGridlines>
          <c:spPr>
            <a:ln w="9525" cap="flat">
              <a:solidFill>
                <a:srgbClr val="262B36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12151C"/>
        </a:solidFill>
        <a:ln>
          <a:noFill/>
        </a:ln>
        <a:effectLst/>
      </c:spPr>
    </c:plotArea>
    <c:plotVisOnly val="1"/>
    <c:dispBlanksAs val="span"/>
  </c:chart>
  <c:spPr>
    <a:solidFill>
      <a:srgbClr val="0B0D12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8229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DATA ANALYSIS &amp; INSIGHTS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228600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Intention de </a:t>
            </a:r>
            <a:pPr indent="0" marL="0">
              <a:buNone/>
            </a:pPr>
            <a:r>
              <a:rPr lang="en-US" sz="4600" b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vote</a:t>
            </a:r>
            <a:endParaRPr lang="en-US" sz="46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324612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7AA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Élection présidentielle US 2020 — modèle supervisé</a:t>
            </a:r>
            <a:endParaRPr lang="en-US" sz="26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40690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ça marche — méthode &amp; résultats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378440" y="914400"/>
            <a:ext cx="146304" cy="146304"/>
          </a:xfrm>
          <a:prstGeom prst="ellipse">
            <a:avLst/>
          </a:prstGeom>
          <a:solidFill>
            <a:srgbClr val="6EE7C8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10908792" y="63550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 / 15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Poids moyen — régression logistique</a:t>
            </a:r>
            <a:endParaRPr lang="en-US" sz="28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Poids absolu moyen des coefficients par variable — confirme le classement de la random forest.</a:t>
            </a:r>
            <a:endParaRPr lang="en-US" sz="125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548640" y="2103120"/>
          <a:ext cx="11091672" cy="39319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3"/>
          <p:cNvSpPr txBox="1"/>
          <p:nvPr/>
        </p:nvSpPr>
        <p:spPr>
          <a:xfrm>
            <a:off x="10908792" y="63550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 / 15</a:t>
            </a:r>
            <a:endParaRPr lang="en-US" sz="1000" dirty="0"/>
          </a:p>
        </p:txBody>
      </p:sp>
      <p:sp>
        <p:nvSpPr>
          <p:cNvPr id="7" name="Text 4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Matrice de confusion (logreg)</a:t>
            </a:r>
            <a:endParaRPr lang="en-US" sz="28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920240"/>
          <a:ext cx="11091672" cy="2926080"/>
        </p:xfrm>
        <a:graphic>
          <a:graphicData uri="http://schemas.openxmlformats.org/drawingml/2006/table">
            <a:tbl>
              <a:tblPr/>
              <a:tblGrid>
                <a:gridCol w="2772918"/>
                <a:gridCol w="2772918"/>
                <a:gridCol w="2772918"/>
                <a:gridCol w="2772918"/>
              </a:tblGrid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0B0D1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Réel \ Prédit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E7C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0B0D1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Autre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E7C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0B0D1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Trump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E7C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0B0D1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Biden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E7C8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E8EA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Autre candidat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1B2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E8EAF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7</a:t>
                      </a:r>
                      <a:endParaRPr lang="en-US" sz="13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151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E8EAF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32</a:t>
                      </a:r>
                      <a:endParaRPr lang="en-US" sz="13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151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E8EAF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30</a:t>
                      </a:r>
                      <a:endParaRPr lang="en-US" sz="13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151C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E8EA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Donald Trump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1B2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E8EAF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9</a:t>
                      </a:r>
                      <a:endParaRPr lang="en-US" sz="13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151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E8EAF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692</a:t>
                      </a:r>
                      <a:endParaRPr lang="en-US" sz="13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151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E8EAF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53</a:t>
                      </a:r>
                      <a:endParaRPr lang="en-US" sz="13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151C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E8EA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Joe Biden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1B2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E8EAF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5</a:t>
                      </a:r>
                      <a:endParaRPr lang="en-US" sz="13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151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E8EAF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85</a:t>
                      </a:r>
                      <a:endParaRPr lang="en-US" sz="13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151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E8EAF0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850</a:t>
                      </a:r>
                      <a:endParaRPr lang="en-US" sz="13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62B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151C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 txBox="1"/>
          <p:nvPr/>
        </p:nvSpPr>
        <p:spPr>
          <a:xfrm>
            <a:off x="548640" y="51206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Diagonale dominante pour Trump et Biden ; la classe "Autre" (69 cas en test) est peu discriminée.</a:t>
            </a:r>
            <a:endParaRPr lang="en-US" sz="1200" dirty="0"/>
          </a:p>
        </p:txBody>
      </p:sp>
      <p:sp>
        <p:nvSpPr>
          <p:cNvPr id="6" name="Text 3"/>
          <p:cNvSpPr txBox="1"/>
          <p:nvPr/>
        </p:nvSpPr>
        <p:spPr>
          <a:xfrm>
            <a:off x="10908792" y="63550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 / 15</a:t>
            </a:r>
            <a:endParaRPr lang="en-US" sz="1000" dirty="0"/>
          </a:p>
        </p:txBody>
      </p:sp>
      <p:sp>
        <p:nvSpPr>
          <p:cNvPr id="7" name="Text 4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par classe (F1-score)</a:t>
            </a:r>
            <a:endParaRPr lang="en-US" sz="28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737360"/>
          <a:ext cx="11091672" cy="4206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 txBox="1"/>
          <p:nvPr/>
        </p:nvSpPr>
        <p:spPr>
          <a:xfrm>
            <a:off x="548640" y="60350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Biden et Trump très bien prédits (F1 ≥ 0.88) ; "Autre candidat" mal prédit (F1 = 0.16, 274 cas — profil hétérogène).</a:t>
            </a:r>
            <a:endParaRPr lang="en-US" sz="1200" dirty="0"/>
          </a:p>
        </p:txBody>
      </p:sp>
      <p:sp>
        <p:nvSpPr>
          <p:cNvPr id="6" name="Text 3"/>
          <p:cNvSpPr txBox="1"/>
          <p:nvPr/>
        </p:nvSpPr>
        <p:spPr>
          <a:xfrm>
            <a:off x="10908792" y="63550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 / 15</a:t>
            </a:r>
            <a:endParaRPr lang="en-US" sz="1000" dirty="0"/>
          </a:p>
        </p:txBody>
      </p:sp>
      <p:sp>
        <p:nvSpPr>
          <p:cNvPr id="7" name="Text 4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Interprétation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1091672" cy="1828800"/>
          </a:xfrm>
          <a:prstGeom prst="roundRect">
            <a:avLst>
              <a:gd name="adj" fmla="val 6000"/>
            </a:avLst>
          </a:prstGeom>
          <a:solidFill>
            <a:srgbClr val="171B24"/>
          </a:solidFill>
          <a:ln w="12700">
            <a:solidFill>
              <a:srgbClr val="6EE7C8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914400" y="2057400"/>
            <a:ext cx="103601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"modèle de Michigan" se confirme</a:t>
            </a:r>
            <a:endParaRPr lang="en-US" sz="1700" dirty="0"/>
          </a:p>
        </p:txBody>
      </p:sp>
      <p:sp>
        <p:nvSpPr>
          <p:cNvPr id="6" name="Text 4"/>
          <p:cNvSpPr txBox="1"/>
          <p:nvPr/>
        </p:nvSpPr>
        <p:spPr>
          <a:xfrm>
            <a:off x="914400" y="2560320"/>
            <a:ext cx="1036015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Identification partisane et idéologie expliquent à eux deux ~80 % du pouvoir explicatif du modèle. La démographie (origine ethnique, religion, âge, éducation, région, revenu, statut marital, sexe) ne pèse que ~20 % au total — résultat classique de science politique : le parti et l'idéologie priment largement sur le profil sociodémographique dans le choix de vote présidentiel américain.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10908792" y="63550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13 / 15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13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Limites à garder en tête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1091672" cy="1371600"/>
          </a:xfrm>
          <a:prstGeom prst="roundRect">
            <a:avLst>
              <a:gd name="adj" fmla="val 8000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914400" y="2011680"/>
            <a:ext cx="10360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Classe "Autre candidat" peu robuste</a:t>
            </a:r>
            <a:endParaRPr lang="en-US" sz="1500" dirty="0"/>
          </a:p>
        </p:txBody>
      </p:sp>
      <p:sp>
        <p:nvSpPr>
          <p:cNvPr id="6" name="Text 4"/>
          <p:cNvSpPr txBox="1"/>
          <p:nvPr/>
        </p:nvSpPr>
        <p:spPr>
          <a:xfrm>
            <a:off x="914400" y="2423160"/>
            <a:ext cx="103601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274 cas, profil hétérogène (Jorgensen, Hawkins, autres) — un modèle binaire Biden/Trump serait plus robuste si l'objectif est la seule prédiction.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48640" y="3383280"/>
            <a:ext cx="11091672" cy="1371600"/>
          </a:xfrm>
          <a:prstGeom prst="roundRect">
            <a:avLst>
              <a:gd name="adj" fmla="val 8000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914400" y="3566160"/>
            <a:ext cx="10360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Périmètre : électeurs à intention arrêtée uniquement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3977640"/>
            <a:ext cx="103601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1 231 répondants exclus (intention non arrêtée) — le modèle explique le choix, pas la probabilité de voter elle-même.</a:t>
            </a:r>
            <a:endParaRPr lang="en-US" sz="1250" dirty="0"/>
          </a:p>
        </p:txBody>
      </p:sp>
      <p:sp>
        <p:nvSpPr>
          <p:cNvPr id="10" name="Text 8"/>
          <p:cNvSpPr txBox="1"/>
          <p:nvPr/>
        </p:nvSpPr>
        <p:spPr>
          <a:xfrm>
            <a:off x="10908792" y="63550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14 / 15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14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résumé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3520440" cy="2377440"/>
          </a:xfrm>
          <a:prstGeom prst="roundRect">
            <a:avLst>
              <a:gd name="adj" fmla="val 4615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77240" y="2240280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87,7 %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777240" y="3200400"/>
            <a:ext cx="3108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accuracy pondérée (random forest), vs 53,3 % de référence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4251960" y="2011680"/>
            <a:ext cx="3520440" cy="2377440"/>
          </a:xfrm>
          <a:prstGeom prst="roundRect">
            <a:avLst>
              <a:gd name="adj" fmla="val 4615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4480560" y="2240280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~80 %</a:t>
            </a:r>
            <a:endParaRPr lang="en-US" sz="3400" dirty="0"/>
          </a:p>
        </p:txBody>
      </p:sp>
      <p:sp>
        <p:nvSpPr>
          <p:cNvPr id="9" name="Text 7"/>
          <p:cNvSpPr txBox="1"/>
          <p:nvPr/>
        </p:nvSpPr>
        <p:spPr>
          <a:xfrm>
            <a:off x="4480560" y="3200400"/>
            <a:ext cx="3108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 pouvoir explicatif porté par parti + idéologie seuls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7955280" y="2011680"/>
            <a:ext cx="3520440" cy="2377440"/>
          </a:xfrm>
          <a:prstGeom prst="roundRect">
            <a:avLst>
              <a:gd name="adj" fmla="val 4615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8183880" y="2240280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7 049</a:t>
            </a:r>
            <a:endParaRPr lang="en-US" sz="3400" dirty="0"/>
          </a:p>
        </p:txBody>
      </p:sp>
      <p:sp>
        <p:nvSpPr>
          <p:cNvPr id="12" name="Text 10"/>
          <p:cNvSpPr txBox="1"/>
          <p:nvPr/>
        </p:nvSpPr>
        <p:spPr>
          <a:xfrm>
            <a:off x="8183880" y="3200400"/>
            <a:ext cx="3108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électeurs à intention arrêtée analysés sur 8 280</a:t>
            </a:r>
            <a:endParaRPr lang="en-US" sz="1250" dirty="0"/>
          </a:p>
        </p:txBody>
      </p:sp>
      <p:sp>
        <p:nvSpPr>
          <p:cNvPr id="13" name="Text 11"/>
          <p:cNvSpPr txBox="1"/>
          <p:nvPr/>
        </p:nvSpPr>
        <p:spPr>
          <a:xfrm>
            <a:off x="10908792" y="63550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 / 15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et objectif</a:t>
            </a:r>
            <a:endParaRPr lang="en-US" sz="28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737360"/>
            <a:ext cx="67665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Brief : construire un modèle supervisé qui explique l'intention de vote présidentiel à partir du profil des électeurs. Source : ANES 2020 Time Series Study (American National Election Studies), enquête de référence en science politique américaine.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7406640" y="1737360"/>
            <a:ext cx="4206240" cy="1234440"/>
          </a:xfrm>
          <a:prstGeom prst="roundRect">
            <a:avLst>
              <a:gd name="adj" fmla="val 8889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635240" y="18288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8 280</a:t>
            </a:r>
            <a:endParaRPr lang="en-US" sz="4000" dirty="0"/>
          </a:p>
        </p:txBody>
      </p:sp>
      <p:sp>
        <p:nvSpPr>
          <p:cNvPr id="7" name="Text 5"/>
          <p:cNvSpPr txBox="1"/>
          <p:nvPr/>
        </p:nvSpPr>
        <p:spPr>
          <a:xfrm>
            <a:off x="7635240" y="24688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répondants — 1 771 variables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7406640" y="3108960"/>
            <a:ext cx="4206240" cy="1234440"/>
          </a:xfrm>
          <a:prstGeom prst="roundRect">
            <a:avLst>
              <a:gd name="adj" fmla="val 8889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635240" y="32004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7AA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7 049</a:t>
            </a:r>
            <a:endParaRPr lang="en-US" sz="4000" dirty="0"/>
          </a:p>
        </p:txBody>
      </p:sp>
      <p:sp>
        <p:nvSpPr>
          <p:cNvPr id="10" name="Text 8"/>
          <p:cNvSpPr txBox="1"/>
          <p:nvPr/>
        </p:nvSpPr>
        <p:spPr>
          <a:xfrm>
            <a:off x="7635240" y="38404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répondants analysés (intention nette)</a:t>
            </a:r>
            <a:endParaRPr lang="en-US" sz="1250" dirty="0"/>
          </a:p>
        </p:txBody>
      </p:sp>
      <p:sp>
        <p:nvSpPr>
          <p:cNvPr id="11" name="Text 9"/>
          <p:cNvSpPr txBox="1"/>
          <p:nvPr/>
        </p:nvSpPr>
        <p:spPr>
          <a:xfrm>
            <a:off x="10908792" y="63550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/ 15</a:t>
            </a:r>
            <a:endParaRPr lang="en-US" sz="100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Construction de la cible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11091672" cy="914400"/>
          </a:xfrm>
          <a:prstGeom prst="roundRect">
            <a:avLst>
              <a:gd name="adj" fmla="val 12000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22960" y="1828800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Intention nette</a:t>
            </a:r>
            <a:endParaRPr lang="en-US" sz="1500" dirty="0"/>
          </a:p>
        </p:txBody>
      </p:sp>
      <p:sp>
        <p:nvSpPr>
          <p:cNvPr id="6" name="Text 4"/>
          <p:cNvSpPr txBox="1"/>
          <p:nvPr/>
        </p:nvSpPr>
        <p:spPr>
          <a:xfrm>
            <a:off x="4114800" y="1737360"/>
            <a:ext cx="7498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V201032 = Oui (déclare une intention de vote)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48640" y="2788920"/>
            <a:ext cx="11091672" cy="914400"/>
          </a:xfrm>
          <a:prstGeom prst="roundRect">
            <a:avLst>
              <a:gd name="adj" fmla="val 12000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822960" y="2880360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Candidat nommé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4114800" y="2788920"/>
            <a:ext cx="7498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V201033 ∈ {1..5} (nomme un candidat précis)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48640" y="3840480"/>
            <a:ext cx="11091672" cy="914400"/>
          </a:xfrm>
          <a:prstGeom prst="roundRect">
            <a:avLst>
              <a:gd name="adj" fmla="val 12000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822960" y="3931920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Recodage en 3 classes</a:t>
            </a:r>
            <a:endParaRPr lang="en-US" sz="1500" dirty="0"/>
          </a:p>
        </p:txBody>
      </p:sp>
      <p:sp>
        <p:nvSpPr>
          <p:cNvPr id="12" name="Text 10"/>
          <p:cNvSpPr txBox="1"/>
          <p:nvPr/>
        </p:nvSpPr>
        <p:spPr>
          <a:xfrm>
            <a:off x="4114800" y="3840480"/>
            <a:ext cx="7498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Joe Biden / Donald Trump / Autre candidat</a:t>
            </a:r>
            <a:endParaRPr lang="en-US" sz="1350" dirty="0"/>
          </a:p>
        </p:txBody>
      </p:sp>
      <p:sp>
        <p:nvSpPr>
          <p:cNvPr id="13" name="Text 11"/>
          <p:cNvSpPr txBox="1"/>
          <p:nvPr/>
        </p:nvSpPr>
        <p:spPr>
          <a:xfrm>
            <a:off x="548640" y="507492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1 231 répondants exclus (pas d'intention arrêtée, ou déjà voté par anticipation) — le modèle explique le choix parmi les électeurs qui ont une intention arrêtée, pas la probabilité de voter elle-même.</a:t>
            </a:r>
            <a:endParaRPr lang="en-US" sz="1200" dirty="0"/>
          </a:p>
        </p:txBody>
      </p:sp>
      <p:sp>
        <p:nvSpPr>
          <p:cNvPr id="14" name="Text 12"/>
          <p:cNvSpPr txBox="1"/>
          <p:nvPr/>
        </p:nvSpPr>
        <p:spPr>
          <a:xfrm>
            <a:off x="10908792" y="63550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/ 15</a:t>
            </a:r>
            <a:endParaRPr lang="en-US" sz="1000" dirty="0"/>
          </a:p>
        </p:txBody>
      </p:sp>
      <p:sp>
        <p:nvSpPr>
          <p:cNvPr id="15" name="Text 13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Distribution de la cible</a:t>
            </a:r>
            <a:endParaRPr lang="en-US" sz="28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737360"/>
          <a:ext cx="11091672" cy="4206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 txBox="1"/>
          <p:nvPr/>
        </p:nvSpPr>
        <p:spPr>
          <a:xfrm>
            <a:off x="548640" y="60350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3 759 Biden · 3 016 Trump · 274 Autre — sur 7 049 analysés.</a:t>
            </a:r>
            <a:endParaRPr lang="en-US" sz="1200" dirty="0"/>
          </a:p>
        </p:txBody>
      </p:sp>
      <p:sp>
        <p:nvSpPr>
          <p:cNvPr id="6" name="Text 3"/>
          <p:cNvSpPr txBox="1"/>
          <p:nvPr/>
        </p:nvSpPr>
        <p:spPr>
          <a:xfrm>
            <a:off x="10908792" y="63550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/ 15</a:t>
            </a:r>
            <a:endParaRPr lang="en-US" sz="1000" dirty="0"/>
          </a:p>
        </p:txBody>
      </p:sp>
      <p:sp>
        <p:nvSpPr>
          <p:cNvPr id="7" name="Text 4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Variables explicatives retenues</a:t>
            </a:r>
            <a:endParaRPr lang="en-US" sz="28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110916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 politique et démographique uniquement — jamais d'autres variables de vote (choix 2016/2012, thermomètres de sympathie envers les candidats) qui fuiteraient trivialement la cible.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3520440" cy="640080"/>
          </a:xfrm>
          <a:prstGeom prst="roundRect">
            <a:avLst>
              <a:gd name="adj" fmla="val 17143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31520" y="2423160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Identification partisane (7pt)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4251960" y="2423160"/>
            <a:ext cx="3520440" cy="640080"/>
          </a:xfrm>
          <a:prstGeom prst="roundRect">
            <a:avLst>
              <a:gd name="adj" fmla="val 17143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4434840" y="2423160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Idéologie libéral-conservateur (7pt)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7955280" y="2423160"/>
            <a:ext cx="3520440" cy="640080"/>
          </a:xfrm>
          <a:prstGeom prst="roundRect">
            <a:avLst>
              <a:gd name="adj" fmla="val 17143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8138160" y="2423160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Âge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3200400"/>
            <a:ext cx="3520440" cy="640080"/>
          </a:xfrm>
          <a:prstGeom prst="roundRect">
            <a:avLst>
              <a:gd name="adj" fmla="val 17143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731520" y="3200400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Sexe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251960" y="3200400"/>
            <a:ext cx="3520440" cy="640080"/>
          </a:xfrm>
          <a:prstGeom prst="roundRect">
            <a:avLst>
              <a:gd name="adj" fmla="val 17143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4434840" y="3200400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Origine ethnique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7955280" y="3200400"/>
            <a:ext cx="3520440" cy="640080"/>
          </a:xfrm>
          <a:prstGeom prst="roundRect">
            <a:avLst>
              <a:gd name="adj" fmla="val 17143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8138160" y="3200400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Éducation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3977640"/>
            <a:ext cx="3520440" cy="640080"/>
          </a:xfrm>
          <a:prstGeom prst="roundRect">
            <a:avLst>
              <a:gd name="adj" fmla="val 17143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731520" y="3977640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 du foyer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4251960" y="3977640"/>
            <a:ext cx="3520440" cy="640080"/>
          </a:xfrm>
          <a:prstGeom prst="roundRect">
            <a:avLst>
              <a:gd name="adj" fmla="val 17143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4434840" y="3977640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Statut marital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7955280" y="3977640"/>
            <a:ext cx="3520440" cy="640080"/>
          </a:xfrm>
          <a:prstGeom prst="roundRect">
            <a:avLst>
              <a:gd name="adj" fmla="val 17143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8138160" y="3977640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Religion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548640" y="4754880"/>
            <a:ext cx="3520440" cy="640080"/>
          </a:xfrm>
          <a:prstGeom prst="roundRect">
            <a:avLst>
              <a:gd name="adj" fmla="val 17143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731520" y="4754880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Région</a:t>
            </a:r>
            <a:endParaRPr lang="en-US" sz="1250" dirty="0"/>
          </a:p>
        </p:txBody>
      </p:sp>
      <p:sp>
        <p:nvSpPr>
          <p:cNvPr id="25" name="Text 23"/>
          <p:cNvSpPr txBox="1"/>
          <p:nvPr/>
        </p:nvSpPr>
        <p:spPr>
          <a:xfrm>
            <a:off x="10908792" y="63550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 / 15</a:t>
            </a:r>
            <a:endParaRPr lang="en-US" sz="1000" dirty="0"/>
          </a:p>
        </p:txBody>
      </p:sp>
      <p:sp>
        <p:nvSpPr>
          <p:cNvPr id="26" name="Text 24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Méthode — deux modèles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5362956" cy="2011680"/>
          </a:xfrm>
          <a:prstGeom prst="roundRect">
            <a:avLst>
              <a:gd name="adj" fmla="val 5455"/>
            </a:avLst>
          </a:prstGeom>
          <a:solidFill>
            <a:srgbClr val="171B24"/>
          </a:solidFill>
          <a:ln w="12700">
            <a:solidFill>
              <a:srgbClr val="6EE7C8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22960" y="192024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Régression logistique multinomiale</a:t>
            </a:r>
            <a:endParaRPr lang="en-US" sz="1500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2514600"/>
            <a:ext cx="49377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Modèle explicatif principal — coefficients interprétables par variable.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277356" y="1737360"/>
            <a:ext cx="5362956" cy="2011680"/>
          </a:xfrm>
          <a:prstGeom prst="roundRect">
            <a:avLst>
              <a:gd name="adj" fmla="val 5455"/>
            </a:avLst>
          </a:prstGeom>
          <a:solidFill>
            <a:srgbClr val="171B24"/>
          </a:solidFill>
          <a:ln w="12700">
            <a:solidFill>
              <a:srgbClr val="7AA2FF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6551676" y="192024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A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Random forest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6551676" y="2514600"/>
            <a:ext cx="49377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Modèle de contrôle — capte des interactions non linéaires, sert à vérifier l'accord avec la régression logistique.</a:t>
            </a:r>
            <a:endParaRPr lang="en-US" sz="1250" dirty="0"/>
          </a:p>
        </p:txBody>
      </p:sp>
      <p:sp>
        <p:nvSpPr>
          <p:cNvPr id="10" name="Text 8"/>
          <p:cNvSpPr txBox="1"/>
          <p:nvPr/>
        </p:nvSpPr>
        <p:spPr>
          <a:xfrm>
            <a:off x="548640" y="4023360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75/25 stratifié, graine fixe (42). Les deux modèles sont pondérés par le poids d'enquête pré-électoral V200010a.</a:t>
            </a:r>
            <a:endParaRPr lang="en-US" sz="1300" dirty="0"/>
          </a:p>
        </p:txBody>
      </p:sp>
      <p:sp>
        <p:nvSpPr>
          <p:cNvPr id="11" name="Text 9"/>
          <p:cNvSpPr txBox="1"/>
          <p:nvPr/>
        </p:nvSpPr>
        <p:spPr>
          <a:xfrm>
            <a:off x="10908792" y="63550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 / 15</a:t>
            </a:r>
            <a:endParaRPr lang="en-US" sz="100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Traitement des non-réponses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1091672" cy="1371600"/>
          </a:xfrm>
          <a:prstGeom prst="roundRect">
            <a:avLst>
              <a:gd name="adj" fmla="val 8000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22960" y="1965960"/>
            <a:ext cx="32918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Variables catégorielles</a:t>
            </a:r>
            <a:endParaRPr lang="en-US" sz="1500" dirty="0"/>
          </a:p>
        </p:txBody>
      </p:sp>
      <p:sp>
        <p:nvSpPr>
          <p:cNvPr id="6" name="Text 4"/>
          <p:cNvSpPr txBox="1"/>
          <p:nvPr/>
        </p:nvSpPr>
        <p:spPr>
          <a:xfrm>
            <a:off x="4297680" y="196596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Codes de refus/ne-sait-pas (-9, -8, -5, -2, -1, 99) recodés en catégorie explicite "Non réponse", jamais supprimés.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3429000"/>
            <a:ext cx="11091672" cy="1371600"/>
          </a:xfrm>
          <a:prstGeom prst="roundRect">
            <a:avLst>
              <a:gd name="adj" fmla="val 8000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822960" y="3566160"/>
            <a:ext cx="32918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Âge (numérique)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4297680" y="356616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Mêmes codes sentinelles convertis en valeur manquante, puis imputés à la médiane.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10908792" y="63550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 / 15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Résultats — accuracy comparée</a:t>
            </a:r>
            <a:endParaRPr lang="en-US" sz="28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737360"/>
          <a:ext cx="11091672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 txBox="1"/>
          <p:nvPr/>
        </p:nvSpPr>
        <p:spPr>
          <a:xfrm>
            <a:off x="548640" y="594360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deux modèles font largement mieux que la référence (+34 points) — signal explicatif très fort.</a:t>
            </a:r>
            <a:endParaRPr lang="en-US" sz="1200" dirty="0"/>
          </a:p>
        </p:txBody>
      </p:sp>
      <p:sp>
        <p:nvSpPr>
          <p:cNvPr id="6" name="Text 3"/>
          <p:cNvSpPr txBox="1"/>
          <p:nvPr/>
        </p:nvSpPr>
        <p:spPr>
          <a:xfrm>
            <a:off x="10908792" y="63550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 / 15</a:t>
            </a:r>
            <a:endParaRPr lang="en-US" sz="1000" dirty="0"/>
          </a:p>
        </p:txBody>
      </p:sp>
      <p:sp>
        <p:nvSpPr>
          <p:cNvPr id="7" name="Text 4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Importance des variables (random forest)</a:t>
            </a:r>
            <a:endParaRPr lang="en-US" sz="28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600200"/>
          <a:ext cx="11091672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 txBox="1"/>
          <p:nvPr/>
        </p:nvSpPr>
        <p:spPr>
          <a:xfrm>
            <a:off x="10908792" y="63550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 / 15</a:t>
            </a:r>
            <a:endParaRPr lang="en-US" sz="10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2026-08-30T08:00:17Z</dcterms:created>
  <dcterms:modified xsi:type="dcterms:W3CDTF">2026-08-30T08:00:17Z</dcterms:modified>
</cp:coreProperties>
</file>